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sldIdLst>
    <p:sldId id="256" r:id="rId2"/>
    <p:sldId id="257" r:id="rId3"/>
    <p:sldId id="259" r:id="rId4"/>
    <p:sldId id="262" r:id="rId5"/>
    <p:sldId id="263" r:id="rId6"/>
    <p:sldId id="260" r:id="rId7"/>
    <p:sldId id="264" r:id="rId8"/>
    <p:sldId id="265" r:id="rId9"/>
    <p:sldId id="266" r:id="rId10"/>
    <p:sldId id="261"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9869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51251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925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26584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52148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4AAD347D-5ACD-4C99-B74B-A9C85AD731AF}"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9952585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6319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20056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18401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53069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3387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34480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31416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00535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37097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43176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5/31/2022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134593782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0199" y="2366014"/>
            <a:ext cx="10426699" cy="2209800"/>
          </a:xfrm>
        </p:spPr>
        <p:txBody>
          <a:bodyPr>
            <a:normAutofit fontScale="90000"/>
          </a:bodyPr>
          <a:lstStyle/>
          <a:p>
            <a:r>
              <a:rPr lang="fr-FR" dirty="0" smtClean="0"/>
              <a:t>M</a:t>
            </a:r>
            <a:r>
              <a:rPr lang="fr-FR" dirty="0" smtClean="0">
                <a:solidFill>
                  <a:srgbClr val="FF0000"/>
                </a:solidFill>
              </a:rPr>
              <a:t>i</a:t>
            </a:r>
            <a:r>
              <a:rPr lang="fr-FR" dirty="0" smtClean="0"/>
              <a:t>cro F</a:t>
            </a:r>
            <a:r>
              <a:rPr lang="fr-FR" dirty="0" smtClean="0">
                <a:solidFill>
                  <a:srgbClr val="FF0000"/>
                </a:solidFill>
              </a:rPr>
              <a:t>i</a:t>
            </a:r>
            <a:r>
              <a:rPr lang="fr-FR" dirty="0" smtClean="0"/>
              <a:t>ct</a:t>
            </a:r>
            <a:r>
              <a:rPr lang="fr-FR" dirty="0" smtClean="0">
                <a:solidFill>
                  <a:srgbClr val="FF0000"/>
                </a:solidFill>
              </a:rPr>
              <a:t>i</a:t>
            </a:r>
            <a:r>
              <a:rPr lang="fr-FR" dirty="0" smtClean="0"/>
              <a:t>on</a:t>
            </a:r>
            <a:br>
              <a:rPr lang="fr-FR" dirty="0" smtClean="0"/>
            </a:br>
            <a:r>
              <a:rPr lang="fr-FR" sz="2700" dirty="0" smtClean="0"/>
              <a:t>Des histoires imaginées à partir des photographies d’Erik Johansson</a:t>
            </a:r>
            <a:r>
              <a:rPr lang="fr-FR" dirty="0" smtClean="0"/>
              <a:t/>
            </a:r>
            <a:br>
              <a:rPr lang="fr-FR" dirty="0" smtClean="0"/>
            </a:br>
            <a:endParaRPr lang="fr-FR" dirty="0"/>
          </a:p>
        </p:txBody>
      </p:sp>
      <p:sp>
        <p:nvSpPr>
          <p:cNvPr id="3" name="Sous-titre 2"/>
          <p:cNvSpPr>
            <a:spLocks noGrp="1"/>
          </p:cNvSpPr>
          <p:nvPr>
            <p:ph type="subTitle" idx="1"/>
          </p:nvPr>
        </p:nvSpPr>
        <p:spPr>
          <a:xfrm>
            <a:off x="4641850" y="4816569"/>
            <a:ext cx="2171699" cy="442321"/>
          </a:xfrm>
        </p:spPr>
        <p:txBody>
          <a:bodyPr/>
          <a:lstStyle/>
          <a:p>
            <a:r>
              <a:rPr lang="fr-FR" dirty="0" smtClean="0">
                <a:solidFill>
                  <a:srgbClr val="FF0000"/>
                </a:solidFill>
              </a:rPr>
              <a:t>Troisième groupe</a:t>
            </a:r>
            <a:endParaRPr lang="fr-FR" dirty="0">
              <a:solidFill>
                <a:srgbClr val="FF0000"/>
              </a:solidFill>
            </a:endParaRPr>
          </a:p>
        </p:txBody>
      </p:sp>
      <p:sp>
        <p:nvSpPr>
          <p:cNvPr id="4" name="ZoneTexte 3"/>
          <p:cNvSpPr txBox="1"/>
          <p:nvPr/>
        </p:nvSpPr>
        <p:spPr>
          <a:xfrm>
            <a:off x="4076700" y="5740400"/>
            <a:ext cx="3302000" cy="369332"/>
          </a:xfrm>
          <a:prstGeom prst="rect">
            <a:avLst/>
          </a:prstGeom>
          <a:noFill/>
        </p:spPr>
        <p:txBody>
          <a:bodyPr wrap="square" rtlCol="0">
            <a:spAutoFit/>
          </a:bodyPr>
          <a:lstStyle/>
          <a:p>
            <a:r>
              <a:rPr lang="fr-FR" b="1" dirty="0" smtClean="0"/>
              <a:t>4eme 1 STV CDI 2021 /2022</a:t>
            </a:r>
            <a:endParaRPr lang="fr-FR" b="1" dirty="0"/>
          </a:p>
        </p:txBody>
      </p:sp>
    </p:spTree>
    <p:extLst>
      <p:ext uri="{BB962C8B-B14F-4D97-AF65-F5344CB8AC3E}">
        <p14:creationId xmlns:p14="http://schemas.microsoft.com/office/powerpoint/2010/main" val="137634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6347875" cy="1280890"/>
          </a:xfrm>
        </p:spPr>
        <p:txBody>
          <a:bodyPr/>
          <a:lstStyle/>
          <a:p>
            <a:pPr>
              <a:lnSpc>
                <a:spcPct val="107000"/>
              </a:lnSpc>
              <a:spcAft>
                <a:spcPts val="800"/>
              </a:spcAf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création du Nouveau Monde</a:t>
            </a:r>
            <a:r>
              <a:rPr lang="fr-FR" sz="2000" dirty="0">
                <a:latin typeface="Calibri" panose="020F0502020204030204" pitchFamily="34" charset="0"/>
                <a:ea typeface="Calibri" panose="020F0502020204030204" pitchFamily="34" charset="0"/>
                <a:cs typeface="Times New Roman" panose="02020603050405020304" pitchFamily="18" charset="0"/>
              </a:rPr>
              <a:t/>
            </a:r>
            <a:br>
              <a:rPr lang="fr-FR" sz="20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366155"/>
            <a:ext cx="7085392" cy="5314045"/>
          </a:xfrm>
        </p:spPr>
      </p:pic>
    </p:spTree>
    <p:extLst>
      <p:ext uri="{BB962C8B-B14F-4D97-AF65-F5344CB8AC3E}">
        <p14:creationId xmlns:p14="http://schemas.microsoft.com/office/powerpoint/2010/main" val="273710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82800" y="2616200"/>
            <a:ext cx="9232900" cy="3352328"/>
          </a:xfrm>
          <a:prstGeom prst="rect">
            <a:avLst/>
          </a:prstGeom>
          <a:noFill/>
        </p:spPr>
        <p:txBody>
          <a:bodyPr wrap="square" rtlCol="0">
            <a:spAutoFit/>
          </a:bodyPr>
          <a:lstStyle/>
          <a:p>
            <a:pPr algn="just">
              <a:lnSpc>
                <a:spcPct val="107000"/>
              </a:lnSpc>
              <a:spcAft>
                <a:spcPts val="0"/>
              </a:spcAft>
            </a:pPr>
            <a:r>
              <a:rPr lang="fr-FR">
                <a:latin typeface="Calibri" panose="020F0502020204030204" pitchFamily="34" charset="0"/>
                <a:ea typeface="Calibri" panose="020F0502020204030204" pitchFamily="34" charset="0"/>
                <a:cs typeface="Times New Roman" panose="02020603050405020304" pitchFamily="18" charset="0"/>
              </a:rPr>
              <a:t>- « Bonjour, je suis Fred de chez Carglass Museum aux Etats-Unis. Je suis actuellement au stade de France, avec 69 milles personnes. </a:t>
            </a:r>
            <a:endParaRPr lang="fr-FR"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a:latin typeface="Calibri" panose="020F0502020204030204" pitchFamily="34" charset="0"/>
                <a:ea typeface="Calibri" panose="020F0502020204030204" pitchFamily="34" charset="0"/>
                <a:cs typeface="Times New Roman" panose="02020603050405020304" pitchFamily="18" charset="0"/>
              </a:rPr>
              <a:t>Je vais vous raconter comment a été créé notre monde actuel, car avant il y avait une autre Terre que la nôtre. </a:t>
            </a:r>
            <a:endParaRPr lang="fr-FR"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a:latin typeface="Calibri" panose="020F0502020204030204" pitchFamily="34" charset="0"/>
                <a:ea typeface="Calibri" panose="020F0502020204030204" pitchFamily="34" charset="0"/>
                <a:cs typeface="Times New Roman" panose="02020603050405020304" pitchFamily="18" charset="0"/>
              </a:rPr>
              <a:t>Sur la photo que vous voyez, l’objet que vous apercevez à gauche est un </a:t>
            </a:r>
            <a:r>
              <a:rPr lang="fr-FR" b="1">
                <a:latin typeface="Calibri" panose="020F0502020204030204" pitchFamily="34" charset="0"/>
                <a:ea typeface="Calibri" panose="020F0502020204030204" pitchFamily="34" charset="0"/>
                <a:cs typeface="Times New Roman" panose="02020603050405020304" pitchFamily="18" charset="0"/>
              </a:rPr>
              <a:t>gramophone</a:t>
            </a:r>
            <a:r>
              <a:rPr lang="fr-FR">
                <a:latin typeface="Calibri" panose="020F0502020204030204" pitchFamily="34" charset="0"/>
                <a:ea typeface="Calibri" panose="020F0502020204030204" pitchFamily="34" charset="0"/>
                <a:cs typeface="Times New Roman" panose="02020603050405020304" pitchFamily="18" charset="0"/>
              </a:rPr>
              <a:t> créé par Dieu, le Sauveur, pour former un nouveau monde. Vous vous demandez surement pourquoi ? L’Ancien Monde a été persécuté par de nombreuses météorites ce qui a créé la poudre de Perlimpinpin. Il n’y eu aucun survivant… sauf grâce à l’amour. Un couple d’hommes a survécu à cette tragique situation. Dieu décida de les rendre Anges. Ils aidairent dieu à changer le vinyle de la Vie grâce à un </a:t>
            </a:r>
            <a:r>
              <a:rPr lang="fr-FR" i="1">
                <a:latin typeface="Calibri" panose="020F0502020204030204" pitchFamily="34" charset="0"/>
                <a:ea typeface="Calibri" panose="020F0502020204030204" pitchFamily="34" charset="0"/>
                <a:cs typeface="Times New Roman" panose="02020603050405020304" pitchFamily="18" charset="0"/>
              </a:rPr>
              <a:t>expétropatronum</a:t>
            </a:r>
            <a:r>
              <a:rPr lang="fr-FR">
                <a:latin typeface="Calibri" panose="020F0502020204030204" pitchFamily="34" charset="0"/>
                <a:ea typeface="Calibri" panose="020F0502020204030204" pitchFamily="34" charset="0"/>
                <a:cs typeface="Times New Roman" panose="02020603050405020304" pitchFamily="18" charset="0"/>
              </a:rPr>
              <a:t> sur le gramophone de la Terre.</a:t>
            </a:r>
            <a:endParaRPr lang="fr-FR"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a:latin typeface="Calibri" panose="020F0502020204030204" pitchFamily="34" charset="0"/>
                <a:ea typeface="Calibri" panose="020F0502020204030204" pitchFamily="34" charset="0"/>
                <a:cs typeface="Times New Roman" panose="02020603050405020304" pitchFamily="18" charset="0"/>
              </a:rPr>
              <a:t>Je sais…vous êtes surpris par la nouvelle.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8392869" y="364514"/>
            <a:ext cx="2770432" cy="2077228"/>
          </a:xfrm>
          <a:prstGeom prst="rect">
            <a:avLst/>
          </a:prstGeom>
        </p:spPr>
      </p:pic>
    </p:spTree>
    <p:extLst>
      <p:ext uri="{BB962C8B-B14F-4D97-AF65-F5344CB8AC3E}">
        <p14:creationId xmlns:p14="http://schemas.microsoft.com/office/powerpoint/2010/main" val="248793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0312" y="2768600"/>
            <a:ext cx="9842500" cy="3660105"/>
          </a:xfrm>
          <a:prstGeom prst="rect">
            <a:avLst/>
          </a:prstGeom>
          <a:noFill/>
        </p:spPr>
        <p:txBody>
          <a:bodyPr wrap="square" rtlCol="0">
            <a:spAutoFit/>
          </a:bodyPr>
          <a:lstStyle/>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Soudain, une personne arriva en parachute.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07000"/>
              </a:lnSpc>
              <a:spcAft>
                <a:spcPts val="1200"/>
              </a:spcAft>
            </a:pPr>
            <a:r>
              <a:rPr lang="fr-FR" dirty="0">
                <a:latin typeface="Calibri" panose="020F0502020204030204" pitchFamily="34" charset="0"/>
                <a:ea typeface="Calibri" panose="020F0502020204030204" pitchFamily="34" charset="0"/>
                <a:cs typeface="Times New Roman" panose="02020603050405020304" pitchFamily="18" charset="0"/>
              </a:rPr>
              <a:t>-  « Voici Oliver « mi Amor » qui arrive avec l’ancien vinyle. Et oui, nous sommes les Anges qui ont survécu à cette Apocalypse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07000"/>
              </a:lnSpc>
              <a:spcAft>
                <a:spcPts val="1200"/>
              </a:spcAft>
            </a:pPr>
            <a:r>
              <a:rPr lang="fr-FR" dirty="0">
                <a:latin typeface="Calibri" panose="020F0502020204030204" pitchFamily="34" charset="0"/>
                <a:ea typeface="Calibri" panose="020F0502020204030204" pitchFamily="34" charset="0"/>
                <a:cs typeface="Times New Roman" panose="02020603050405020304" pitchFamily="18" charset="0"/>
              </a:rPr>
              <a:t>Tout le monde applaudit à cette incroyable révélation.</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Olivier</a:t>
            </a: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 Le grand Éternel a créé la Nature grâce au son fait par le vinyle posé sur le gramophone</a:t>
            </a:r>
            <a:r>
              <a:rPr lang="fr-FR" dirty="0" smtClean="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Il y a plusieurs vinyles de plusieurs thèmes.</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485775"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Un </a:t>
            </a:r>
            <a:r>
              <a:rPr lang="fr-FR" dirty="0">
                <a:latin typeface="Calibri" panose="020F0502020204030204" pitchFamily="34" charset="0"/>
                <a:ea typeface="Calibri" panose="020F0502020204030204" pitchFamily="34" charset="0"/>
                <a:cs typeface="Times New Roman" panose="02020603050405020304" pitchFamily="18" charset="0"/>
              </a:rPr>
              <a:t>journaliste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Pouvez-vous nous montrer le son s’il vous plait ?</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485775"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Fred</a:t>
            </a: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85775"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-Nous allons vous faire une démonstration du son de ce vinyle…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8864988" y="332142"/>
            <a:ext cx="2767824" cy="2078916"/>
          </a:xfrm>
          <a:prstGeom prst="rect">
            <a:avLst/>
          </a:prstGeom>
        </p:spPr>
      </p:pic>
    </p:spTree>
    <p:extLst>
      <p:ext uri="{BB962C8B-B14F-4D97-AF65-F5344CB8AC3E}">
        <p14:creationId xmlns:p14="http://schemas.microsoft.com/office/powerpoint/2010/main" val="1682987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20900" y="3086100"/>
            <a:ext cx="8737600" cy="3100977"/>
          </a:xfrm>
          <a:prstGeom prst="rect">
            <a:avLst/>
          </a:prstGeom>
          <a:noFill/>
        </p:spPr>
        <p:txBody>
          <a:bodyPr wrap="square" rtlCol="0">
            <a:spAutoFit/>
          </a:bodyPr>
          <a:lstStyle/>
          <a:p>
            <a:pPr marL="485775" algn="just">
              <a:lnSpc>
                <a:spcPct val="107000"/>
              </a:lnSpc>
              <a:spcAft>
                <a:spcPts val="1200"/>
              </a:spcAft>
            </a:pPr>
            <a:r>
              <a:rPr lang="fr-FR" dirty="0">
                <a:latin typeface="Calibri" panose="020F0502020204030204" pitchFamily="34" charset="0"/>
                <a:ea typeface="Calibri" panose="020F0502020204030204" pitchFamily="34" charset="0"/>
                <a:cs typeface="Times New Roman" panose="02020603050405020304" pitchFamily="18" charset="0"/>
              </a:rPr>
              <a:t>Quand tout à coup la foule s’affola : le vinyle venait de tomber, en milliers de morceaux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85775" algn="just">
              <a:lnSpc>
                <a:spcPct val="107000"/>
              </a:lnSpc>
              <a:spcAft>
                <a:spcPts val="1200"/>
              </a:spcAft>
            </a:pPr>
            <a:r>
              <a:rPr lang="fr-FR" dirty="0">
                <a:latin typeface="Calibri" panose="020F0502020204030204" pitchFamily="34" charset="0"/>
                <a:ea typeface="Calibri" panose="020F0502020204030204" pitchFamily="34" charset="0"/>
                <a:cs typeface="Times New Roman" panose="02020603050405020304" pitchFamily="18" charset="0"/>
              </a:rPr>
              <a:t>La scène s’assombrit de plus en plus, tout commença à disparaitre.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85775" algn="just">
              <a:lnSpc>
                <a:spcPct val="107000"/>
              </a:lnSpc>
              <a:spcAft>
                <a:spcPts val="12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Le </a:t>
            </a:r>
            <a:r>
              <a:rPr lang="fr-FR" dirty="0">
                <a:latin typeface="Calibri" panose="020F0502020204030204" pitchFamily="34" charset="0"/>
                <a:ea typeface="Calibri" panose="020F0502020204030204" pitchFamily="34" charset="0"/>
                <a:cs typeface="Times New Roman" panose="02020603050405020304" pitchFamily="18" charset="0"/>
              </a:rPr>
              <a:t>Grand Eternel arriva et dit : </a:t>
            </a:r>
            <a:r>
              <a:rPr lang="fr-FR" dirty="0">
                <a:solidFill>
                  <a:srgbClr val="3B3838"/>
                </a:solidFill>
                <a:latin typeface="Calibri" panose="020F0502020204030204" pitchFamily="34" charset="0"/>
                <a:ea typeface="Calibri" panose="020F0502020204030204" pitchFamily="34" charset="0"/>
                <a:cs typeface="Times New Roman" panose="02020603050405020304" pitchFamily="18" charset="0"/>
              </a:rPr>
              <a:t>Dommage, je vous </a:t>
            </a:r>
            <a:r>
              <a:rPr lang="fr-FR" dirty="0">
                <a:solidFill>
                  <a:srgbClr val="767171"/>
                </a:solidFill>
                <a:latin typeface="Calibri" panose="020F0502020204030204" pitchFamily="34" charset="0"/>
                <a:ea typeface="Calibri" panose="020F0502020204030204" pitchFamily="34" charset="0"/>
                <a:cs typeface="Times New Roman" panose="02020603050405020304" pitchFamily="18" charset="0"/>
              </a:rPr>
              <a:t>ai laissé une chance</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a:solidFill>
                  <a:srgbClr val="A6A6A6"/>
                </a:solidFill>
                <a:latin typeface="Calibri" panose="020F0502020204030204" pitchFamily="34" charset="0"/>
                <a:ea typeface="Calibri" panose="020F0502020204030204" pitchFamily="34" charset="0"/>
                <a:cs typeface="Times New Roman" panose="02020603050405020304" pitchFamily="18" charset="0"/>
              </a:rPr>
              <a:t>de sauver le monde</a:t>
            </a:r>
            <a:r>
              <a:rPr lang="fr-FR" dirty="0" smtClean="0">
                <a:solidFill>
                  <a:srgbClr val="A6A6A6"/>
                </a:solidFill>
                <a:latin typeface="Calibri" panose="020F0502020204030204" pitchFamily="34" charset="0"/>
                <a:ea typeface="Calibri" panose="020F0502020204030204" pitchFamily="34" charset="0"/>
                <a:cs typeface="Times New Roman" panose="02020603050405020304" pitchFamily="18" charset="0"/>
              </a:rPr>
              <a:t>…</a:t>
            </a:r>
          </a:p>
          <a:p>
            <a:pPr marL="485775" algn="just">
              <a:lnSpc>
                <a:spcPct val="107000"/>
              </a:lnSpc>
              <a:spcAft>
                <a:spcPts val="1200"/>
              </a:spcAft>
            </a:pPr>
            <a:endParaRPr lang="fr-FR" sz="1400" dirty="0" smtClean="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485775" algn="just">
              <a:lnSpc>
                <a:spcPct val="107000"/>
              </a:lnSpc>
              <a:spcAft>
                <a:spcPts val="1200"/>
              </a:spcAft>
            </a:pPr>
            <a:endParaRPr lang="fr-FR" sz="14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485775" algn="r">
              <a:lnSpc>
                <a:spcPct val="107000"/>
              </a:lnSpc>
              <a:spcAft>
                <a:spcPts val="1200"/>
              </a:spcAft>
            </a:pPr>
            <a:r>
              <a:rPr lang="fr-FR" dirty="0" smtClean="0">
                <a:latin typeface="Calibri" panose="020F0502020204030204" pitchFamily="34" charset="0"/>
                <a:ea typeface="Calibri" panose="020F0502020204030204" pitchFamily="34" charset="0"/>
                <a:cs typeface="Times New Roman" panose="02020603050405020304" pitchFamily="18" charset="0"/>
              </a:rPr>
              <a:t>Anouk et Laure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963676" y="268642"/>
            <a:ext cx="2767824" cy="2078916"/>
          </a:xfrm>
          <a:prstGeom prst="rect">
            <a:avLst/>
          </a:prstGeom>
        </p:spPr>
      </p:pic>
    </p:spTree>
    <p:extLst>
      <p:ext uri="{BB962C8B-B14F-4D97-AF65-F5344CB8AC3E}">
        <p14:creationId xmlns:p14="http://schemas.microsoft.com/office/powerpoint/2010/main" val="26530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8082" y="217710"/>
            <a:ext cx="8911687" cy="1280890"/>
          </a:xfrm>
        </p:spPr>
        <p:txBody>
          <a:bodyPr/>
          <a:lstStyle/>
          <a:p>
            <a:r>
              <a:rPr lang="fr-FR" dirty="0" smtClean="0"/>
              <a:t>The </a:t>
            </a:r>
            <a:r>
              <a:rPr lang="fr-FR" dirty="0" smtClean="0">
                <a:solidFill>
                  <a:srgbClr val="FF0000"/>
                </a:solidFill>
              </a:rPr>
              <a:t>Blood</a:t>
            </a:r>
            <a:r>
              <a:rPr lang="fr-FR" dirty="0" smtClean="0"/>
              <a:t> Moon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082" y="969744"/>
            <a:ext cx="7628504" cy="5646955"/>
          </a:xfrm>
        </p:spPr>
      </p:pic>
    </p:spTree>
    <p:extLst>
      <p:ext uri="{BB962C8B-B14F-4D97-AF65-F5344CB8AC3E}">
        <p14:creationId xmlns:p14="http://schemas.microsoft.com/office/powerpoint/2010/main" val="3714372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03400" y="2527300"/>
            <a:ext cx="9256712" cy="3528530"/>
          </a:xfrm>
          <a:prstGeom prst="rect">
            <a:avLst/>
          </a:prstGeom>
          <a:noFill/>
        </p:spPr>
        <p:txBody>
          <a:bodyPr wrap="square" rtlCol="0">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Depuis la nuit des temps, les changeurs de lunes opéraient chaque nuit. Ils étaient chargés de choisir les lunes adaptées au ciel de chaque nuit. Cette société familiale s’appelait « </a:t>
            </a:r>
            <a:r>
              <a:rPr lang="fr-FR" dirty="0">
                <a:latin typeface="Calibri" panose="020F0502020204030204" pitchFamily="34" charset="0"/>
                <a:ea typeface="Calibri" panose="020F0502020204030204" pitchFamily="34" charset="0"/>
                <a:cs typeface="Calibri" panose="020F0502020204030204" pitchFamily="34" charset="0"/>
              </a:rPr>
              <a:t>Moon </a:t>
            </a:r>
            <a:r>
              <a:rPr lang="fr-FR" dirty="0" smtClean="0">
                <a:latin typeface="Calibri" panose="020F0502020204030204" pitchFamily="34" charset="0"/>
                <a:ea typeface="Calibri" panose="020F0502020204030204" pitchFamily="34" charset="0"/>
                <a:cs typeface="Calibri" panose="020F0502020204030204" pitchFamily="34" charset="0"/>
              </a:rPr>
              <a:t>Changers </a:t>
            </a:r>
            <a:r>
              <a:rPr lang="fr-FR" dirty="0">
                <a:latin typeface="Calibri" panose="020F0502020204030204" pitchFamily="34" charset="0"/>
                <a:ea typeface="Calibri" panose="020F0502020204030204" pitchFamily="34" charset="0"/>
                <a:cs typeface="Times New Roman" panose="02020603050405020304" pitchFamily="18" charset="0"/>
              </a:rPr>
              <a:t>». Chaque </a:t>
            </a:r>
            <a:r>
              <a:rPr lang="fr-FR" dirty="0" smtClean="0">
                <a:latin typeface="Calibri" panose="020F0502020204030204" pitchFamily="34" charset="0"/>
                <a:ea typeface="Calibri" panose="020F0502020204030204" pitchFamily="34" charset="0"/>
                <a:cs typeface="Times New Roman" panose="02020603050405020304" pitchFamily="18" charset="0"/>
              </a:rPr>
              <a:t>année, </a:t>
            </a:r>
            <a:r>
              <a:rPr lang="fr-FR" dirty="0">
                <a:latin typeface="Calibri" panose="020F0502020204030204" pitchFamily="34" charset="0"/>
                <a:ea typeface="Calibri" panose="020F0502020204030204" pitchFamily="34" charset="0"/>
                <a:cs typeface="Times New Roman" panose="02020603050405020304" pitchFamily="18" charset="0"/>
              </a:rPr>
              <a:t>de nouvelles personnes s’occupaient </a:t>
            </a:r>
            <a:r>
              <a:rPr lang="fr-FR" dirty="0" smtClean="0">
                <a:latin typeface="Calibri" panose="020F0502020204030204" pitchFamily="34" charset="0"/>
                <a:ea typeface="Calibri" panose="020F0502020204030204" pitchFamily="34" charset="0"/>
                <a:cs typeface="Times New Roman" panose="02020603050405020304" pitchFamily="18" charset="0"/>
              </a:rPr>
              <a:t>d’accrocher les </a:t>
            </a:r>
            <a:r>
              <a:rPr lang="fr-FR" dirty="0">
                <a:latin typeface="Calibri" panose="020F0502020204030204" pitchFamily="34" charset="0"/>
                <a:ea typeface="Calibri" panose="020F0502020204030204" pitchFamily="34" charset="0"/>
                <a:cs typeface="Times New Roman" panose="02020603050405020304" pitchFamily="18" charset="0"/>
              </a:rPr>
              <a:t>lunes</a:t>
            </a:r>
            <a:r>
              <a:rPr lang="fr-FR"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Un </a:t>
            </a:r>
            <a:r>
              <a:rPr lang="fr-FR" dirty="0">
                <a:latin typeface="Calibri" panose="020F0502020204030204" pitchFamily="34" charset="0"/>
                <a:ea typeface="Calibri" panose="020F0502020204030204" pitchFamily="34" charset="0"/>
                <a:cs typeface="Times New Roman" panose="02020603050405020304" pitchFamily="18" charset="0"/>
              </a:rPr>
              <a:t>jour, un jeune apprenti de </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Calibri" panose="020F0502020204030204" pitchFamily="34" charset="0"/>
              </a:rPr>
              <a:t>Moon C</a:t>
            </a:r>
            <a:r>
              <a:rPr lang="fr-FR" dirty="0" smtClean="0">
                <a:latin typeface="Calibri" panose="020F0502020204030204" pitchFamily="34" charset="0"/>
                <a:ea typeface="Calibri" panose="020F0502020204030204" pitchFamily="34" charset="0"/>
                <a:cs typeface="Calibri" panose="020F0502020204030204" pitchFamily="34" charset="0"/>
              </a:rPr>
              <a:t>hangers</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commença sa </a:t>
            </a:r>
            <a:r>
              <a:rPr lang="fr-FR" dirty="0">
                <a:latin typeface="Calibri" panose="020F0502020204030204" pitchFamily="34" charset="0"/>
                <a:ea typeface="Calibri" panose="020F0502020204030204" pitchFamily="34" charset="0"/>
                <a:cs typeface="Times New Roman" panose="02020603050405020304" pitchFamily="18" charset="0"/>
              </a:rPr>
              <a:t>première mission </a:t>
            </a:r>
            <a:r>
              <a:rPr lang="fr-FR" dirty="0" smtClean="0">
                <a:latin typeface="Calibri" panose="020F0502020204030204" pitchFamily="34" charset="0"/>
                <a:ea typeface="Calibri" panose="020F0502020204030204" pitchFamily="34" charset="0"/>
                <a:cs typeface="Times New Roman" panose="02020603050405020304" pitchFamily="18" charset="0"/>
              </a:rPr>
              <a:t>. Il </a:t>
            </a:r>
            <a:r>
              <a:rPr lang="fr-FR" dirty="0">
                <a:latin typeface="Calibri" panose="020F0502020204030204" pitchFamily="34" charset="0"/>
                <a:ea typeface="Calibri" panose="020F0502020204030204" pitchFamily="34" charset="0"/>
                <a:cs typeface="Times New Roman" panose="02020603050405020304" pitchFamily="18" charset="0"/>
              </a:rPr>
              <a:t>sorti la lune qu’il avait préparé pour cette belle soirée. Il déplia l’escarbot et se coupa le doigt sans s’en rendre compte. Il prit la lune à deux mains et la plaça dans le ciel.</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Une fois descendu, il se rendit compte que la lune devenait </a:t>
            </a:r>
            <a:r>
              <a:rPr lang="fr-FR" sz="3200" dirty="0">
                <a:solidFill>
                  <a:srgbClr val="FF0000"/>
                </a:solidFill>
                <a:latin typeface="French Script MT" panose="03020402040607040605" pitchFamily="66" charset="0"/>
                <a:ea typeface="Calibri" panose="020F0502020204030204" pitchFamily="34" charset="0"/>
                <a:cs typeface="Times New Roman" panose="02020603050405020304" pitchFamily="18" charset="0"/>
              </a:rPr>
              <a:t>écarlate</a:t>
            </a:r>
            <a:r>
              <a:rPr lang="fr-FR" dirty="0">
                <a:latin typeface="Calibri" panose="020F0502020204030204" pitchFamily="34" charset="0"/>
                <a:ea typeface="Calibri" panose="020F0502020204030204" pitchFamily="34" charset="0"/>
                <a:cs typeface="Times New Roman" panose="02020603050405020304" pitchFamily="18" charset="0"/>
              </a:rPr>
              <a:t>. Il prit peur et s’enfuit</a:t>
            </a:r>
            <a:r>
              <a:rPr lang="fr-FR"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Sa supérieure ne le voyant pas rentrer se rendit sur le lieu, vit le problème et essaya directement de remplacer la lune </a:t>
            </a:r>
            <a:r>
              <a:rPr lang="fr-FR" sz="3200" dirty="0">
                <a:solidFill>
                  <a:srgbClr val="FF0000"/>
                </a:solidFill>
                <a:latin typeface="French Script MT" panose="03020402040607040605" pitchFamily="66" charset="0"/>
                <a:ea typeface="Calibri" panose="020F0502020204030204" pitchFamily="34" charset="0"/>
                <a:cs typeface="Times New Roman" panose="02020603050405020304" pitchFamily="18" charset="0"/>
              </a:rPr>
              <a:t>rouge</a:t>
            </a:r>
            <a:r>
              <a:rPr lang="fr-FR" dirty="0">
                <a:latin typeface="Calibri" panose="020F0502020204030204" pitchFamily="34" charset="0"/>
                <a:ea typeface="Calibri" panose="020F0502020204030204" pitchFamily="34" charset="0"/>
                <a:cs typeface="Times New Roman" panose="02020603050405020304" pitchFamily="18" charset="0"/>
              </a:rPr>
              <a:t> par une autre.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9932" y="245844"/>
            <a:ext cx="2550180" cy="1887756"/>
          </a:xfrm>
        </p:spPr>
      </p:pic>
    </p:spTree>
    <p:extLst>
      <p:ext uri="{BB962C8B-B14F-4D97-AF65-F5344CB8AC3E}">
        <p14:creationId xmlns:p14="http://schemas.microsoft.com/office/powerpoint/2010/main" val="385388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41500" y="2336800"/>
            <a:ext cx="9842500" cy="4194866"/>
          </a:xfrm>
          <a:prstGeom prst="rect">
            <a:avLst/>
          </a:prstGeom>
          <a:noFill/>
        </p:spPr>
        <p:txBody>
          <a:bodyPr wrap="square" rtlCol="0">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Elle prit des gants par précaution et tira fort sur la lune mais impossible de l’enlever. Elle ôta ses gants car elle pensait qu’ils glissaient. Mais au premier contact entre ses mains nues et la lune de </a:t>
            </a:r>
            <a:r>
              <a:rPr lang="fr-FR" sz="3200" dirty="0">
                <a:solidFill>
                  <a:srgbClr val="FF0000"/>
                </a:solidFill>
                <a:latin typeface="French Script MT" panose="03020402040607040605" pitchFamily="66" charset="0"/>
                <a:ea typeface="Calibri" panose="020F0502020204030204" pitchFamily="34" charset="0"/>
                <a:cs typeface="Times New Roman" panose="02020603050405020304" pitchFamily="18" charset="0"/>
              </a:rPr>
              <a:t>sang</a:t>
            </a:r>
            <a:r>
              <a:rPr lang="fr-FR"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elle</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se transforma en un grand loup </a:t>
            </a:r>
            <a:r>
              <a:rPr lang="fr-FR" sz="3200" dirty="0">
                <a:solidFill>
                  <a:srgbClr val="FF0000"/>
                </a:solidFill>
                <a:latin typeface="French Script MT" panose="03020402040607040605" pitchFamily="66" charset="0"/>
                <a:ea typeface="Calibri" panose="020F0502020204030204" pitchFamily="34" charset="0"/>
                <a:cs typeface="Times New Roman" panose="02020603050405020304" pitchFamily="18" charset="0"/>
              </a:rPr>
              <a:t>sanguinaire</a:t>
            </a:r>
            <a:r>
              <a:rPr lang="fr-FR" dirty="0">
                <a:latin typeface="Calibri" panose="020F0502020204030204" pitchFamily="34" charset="0"/>
                <a:ea typeface="Calibri" panose="020F0502020204030204" pitchFamily="34" charset="0"/>
                <a:cs typeface="Times New Roman" panose="02020603050405020304" pitchFamily="18" charset="0"/>
              </a:rPr>
              <a:t> et féroce ! </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Il avait les yeux </a:t>
            </a:r>
            <a:r>
              <a:rPr lang="fr-FR" sz="3200" dirty="0">
                <a:solidFill>
                  <a:srgbClr val="FF0000"/>
                </a:solidFill>
                <a:latin typeface="French Script MT" panose="03020402040607040605" pitchFamily="66" charset="0"/>
                <a:ea typeface="Calibri" panose="020F0502020204030204" pitchFamily="34" charset="0"/>
                <a:cs typeface="Times New Roman" panose="02020603050405020304" pitchFamily="18" charset="0"/>
              </a:rPr>
              <a:t>rouges</a:t>
            </a:r>
            <a:r>
              <a:rPr lang="fr-FR" dirty="0">
                <a:solidFill>
                  <a:srgbClr val="FF0000"/>
                </a:solidFill>
                <a:latin typeface="French Script MT" panose="03020402040607040605" pitchFamily="66" charset="0"/>
                <a:ea typeface="Calibri" panose="020F0502020204030204" pitchFamily="34" charset="0"/>
                <a:cs typeface="Times New Roman" panose="02020603050405020304" pitchFamily="18" charset="0"/>
              </a:rPr>
              <a:t>,</a:t>
            </a:r>
            <a:r>
              <a:rPr lang="fr-FR" dirty="0">
                <a:latin typeface="Calibri Light" panose="020F0302020204030204" pitchFamily="34" charset="0"/>
                <a:ea typeface="Calibri" panose="020F0502020204030204" pitchFamily="34" charset="0"/>
                <a:cs typeface="Calibri Light" panose="020F03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les griffes affutées, les crocs pointus. Il était prêt à mordre et boire le</a:t>
            </a:r>
            <a:r>
              <a:rPr lang="fr-FR"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3200" dirty="0">
                <a:solidFill>
                  <a:srgbClr val="FF0000"/>
                </a:solidFill>
                <a:latin typeface="French Script MT" panose="03020402040607040605" pitchFamily="66" charset="0"/>
                <a:ea typeface="Calibri" panose="020F0502020204030204" pitchFamily="34" charset="0"/>
                <a:cs typeface="Calibri" panose="020F0502020204030204" pitchFamily="34" charset="0"/>
              </a:rPr>
              <a:t>sang</a:t>
            </a:r>
            <a:r>
              <a:rPr lang="fr-FR"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de n’importe qui…</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Malheureusement, ce fut un désastre, plus d’une centaine de personnes avaient été transformées en loup-garou durant cette nuit </a:t>
            </a:r>
            <a:r>
              <a:rPr lang="fr-FR" sz="3200" dirty="0">
                <a:solidFill>
                  <a:srgbClr val="FF0000"/>
                </a:solidFill>
                <a:latin typeface="French Script MT" panose="03020402040607040605" pitchFamily="66" charset="0"/>
                <a:ea typeface="Calibri" panose="020F0502020204030204" pitchFamily="34" charset="0"/>
                <a:cs typeface="Calibri" panose="020F0502020204030204" pitchFamily="34" charset="0"/>
              </a:rPr>
              <a:t>sanglante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A l’aube, un employé de « Moon C</a:t>
            </a:r>
            <a:r>
              <a:rPr lang="fr-FR" dirty="0" smtClean="0">
                <a:latin typeface="Calibri" panose="020F0502020204030204" pitchFamily="34" charset="0"/>
                <a:ea typeface="Calibri" panose="020F0502020204030204" pitchFamily="34" charset="0"/>
                <a:cs typeface="Calibri" panose="020F0502020204030204" pitchFamily="34" charset="0"/>
              </a:rPr>
              <a:t>hangers </a:t>
            </a:r>
            <a:r>
              <a:rPr lang="fr-FR" dirty="0">
                <a:latin typeface="Calibri" panose="020F0502020204030204" pitchFamily="34" charset="0"/>
                <a:ea typeface="Calibri" panose="020F0502020204030204" pitchFamily="34" charset="0"/>
                <a:cs typeface="Calibri" panose="020F0502020204030204" pitchFamily="34" charset="0"/>
              </a:rPr>
              <a:t>» avait réussi à retirer la lune.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Et tous les loups garous reprirent leur véritable nature.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9932" y="245844"/>
            <a:ext cx="2550180" cy="1887756"/>
          </a:xfrm>
        </p:spPr>
      </p:pic>
    </p:spTree>
    <p:extLst>
      <p:ext uri="{BB962C8B-B14F-4D97-AF65-F5344CB8AC3E}">
        <p14:creationId xmlns:p14="http://schemas.microsoft.com/office/powerpoint/2010/main" val="13031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66900" y="2857500"/>
            <a:ext cx="9358312" cy="3451329"/>
          </a:xfrm>
          <a:prstGeom prst="rect">
            <a:avLst/>
          </a:prstGeom>
          <a:noFill/>
        </p:spPr>
        <p:txBody>
          <a:bodyPr wrap="square" rtlCol="0">
            <a:spAutoFit/>
          </a:bodyPr>
          <a:lstStyle/>
          <a:p>
            <a:pPr algn="just">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Depuis ce jour, toutes les nuits </a:t>
            </a:r>
            <a:r>
              <a:rPr lang="fr-FR" sz="3200" dirty="0">
                <a:solidFill>
                  <a:srgbClr val="FF0000"/>
                </a:solidFill>
                <a:latin typeface="French Script MT" panose="03020402040607040605" pitchFamily="66" charset="0"/>
                <a:ea typeface="Calibri" panose="020F0502020204030204" pitchFamily="34" charset="0"/>
                <a:cs typeface="Calibri" panose="020F0502020204030204" pitchFamily="34" charset="0"/>
              </a:rPr>
              <a:t>du 23 </a:t>
            </a:r>
            <a:r>
              <a:rPr lang="fr-FR" sz="3200" dirty="0" smtClean="0">
                <a:solidFill>
                  <a:srgbClr val="FF0000"/>
                </a:solidFill>
                <a:latin typeface="French Script MT" panose="03020402040607040605" pitchFamily="66" charset="0"/>
                <a:ea typeface="Calibri" panose="020F0502020204030204" pitchFamily="34" charset="0"/>
                <a:cs typeface="Calibri" panose="020F0502020204030204" pitchFamily="34" charset="0"/>
              </a:rPr>
              <a:t>octobre,</a:t>
            </a:r>
            <a:r>
              <a:rPr lang="fr-FR" dirty="0" smtClean="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la lune devient </a:t>
            </a:r>
            <a:r>
              <a:rPr lang="fr-FR" sz="3200" dirty="0">
                <a:solidFill>
                  <a:srgbClr val="FF0000"/>
                </a:solidFill>
                <a:latin typeface="French Script MT" panose="03020402040607040605" pitchFamily="66" charset="0"/>
                <a:ea typeface="Calibri" panose="020F0502020204030204" pitchFamily="34" charset="0"/>
                <a:cs typeface="Calibri" panose="020F0502020204030204" pitchFamily="34" charset="0"/>
              </a:rPr>
              <a:t>rouge</a:t>
            </a:r>
            <a:r>
              <a:rPr lang="fr-FR" dirty="0">
                <a:latin typeface="Calibri" panose="020F0502020204030204" pitchFamily="34" charset="0"/>
                <a:ea typeface="Calibri" panose="020F0502020204030204" pitchFamily="34" charset="0"/>
                <a:cs typeface="Calibri" panose="020F0502020204030204" pitchFamily="34" charset="0"/>
              </a:rPr>
              <a:t> et tous les humains mordus l’an passé, se retransforment en loup garou jusqu’au </a:t>
            </a:r>
            <a:r>
              <a:rPr lang="fr-FR" dirty="0" smtClean="0">
                <a:latin typeface="Calibri" panose="020F0502020204030204" pitchFamily="34" charset="0"/>
                <a:ea typeface="Calibri" panose="020F0502020204030204" pitchFamily="34" charset="0"/>
                <a:cs typeface="Calibri" panose="020F0502020204030204" pitchFamily="34" charset="0"/>
              </a:rPr>
              <a:t>petit matin </a:t>
            </a:r>
            <a:r>
              <a:rPr lang="fr-FR" dirty="0">
                <a:latin typeface="Calibri" panose="020F0502020204030204" pitchFamily="34" charset="0"/>
                <a:ea typeface="Calibri" panose="020F0502020204030204" pitchFamily="34" charset="0"/>
                <a:cs typeface="Calibri" panose="020F0502020204030204" pitchFamily="34" charset="0"/>
              </a:rPr>
              <a:t>puis redeviennent humains à l’aube.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Et maintenant que toute la population connait ce secret, méfiez-vous de votre entourage la nuit</a:t>
            </a:r>
            <a:r>
              <a:rPr lang="fr-FR" sz="3200" dirty="0">
                <a:latin typeface="Calibri" panose="020F0502020204030204" pitchFamily="34" charset="0"/>
                <a:ea typeface="Calibri" panose="020F0502020204030204" pitchFamily="34" charset="0"/>
                <a:cs typeface="Calibri" panose="020F0502020204030204" pitchFamily="34" charset="0"/>
              </a:rPr>
              <a:t> </a:t>
            </a:r>
            <a:r>
              <a:rPr lang="fr-FR" sz="3200" dirty="0">
                <a:solidFill>
                  <a:srgbClr val="FF0000"/>
                </a:solidFill>
                <a:latin typeface="French Script MT" panose="03020402040607040605" pitchFamily="66" charset="0"/>
                <a:ea typeface="Calibri" panose="020F0502020204030204" pitchFamily="34" charset="0"/>
                <a:cs typeface="Calibri" panose="020F0502020204030204" pitchFamily="34" charset="0"/>
              </a:rPr>
              <a:t>du 23 octobre</a:t>
            </a:r>
            <a:r>
              <a:rPr lang="fr-FR" sz="2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Ne regardez pas par la fenêtre car les loups rodent et vous pourriez devenir l’un des </a:t>
            </a:r>
            <a:r>
              <a:rPr lang="fr-FR" dirty="0" smtClean="0">
                <a:latin typeface="Calibri" panose="020F0502020204030204" pitchFamily="34" charset="0"/>
                <a:ea typeface="Calibri" panose="020F0502020204030204" pitchFamily="34" charset="0"/>
                <a:cs typeface="Calibri" panose="020F0502020204030204" pitchFamily="34" charset="0"/>
              </a:rPr>
              <a:t>leurs</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smtClean="0">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0"/>
              </a:spcAft>
            </a:pPr>
            <a:r>
              <a:rPr lang="fr-FR" dirty="0" smtClean="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Mia et Anna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9932" y="245844"/>
            <a:ext cx="2550180" cy="1887756"/>
          </a:xfrm>
        </p:spPr>
      </p:pic>
    </p:spTree>
    <p:extLst>
      <p:ext uri="{BB962C8B-B14F-4D97-AF65-F5344CB8AC3E}">
        <p14:creationId xmlns:p14="http://schemas.microsoft.com/office/powerpoint/2010/main" val="89055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5154075" cy="645890"/>
          </a:xfrm>
        </p:spPr>
        <p:txBody>
          <a:bodyPr/>
          <a:lstStyle/>
          <a:p>
            <a:r>
              <a:rPr lang="fr-FR" dirty="0" smtClean="0"/>
              <a:t>La déesse des Miroirs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4024" y="1270000"/>
            <a:ext cx="7147975" cy="5360982"/>
          </a:xfrm>
        </p:spPr>
      </p:pic>
    </p:spTree>
    <p:extLst>
      <p:ext uri="{BB962C8B-B14F-4D97-AF65-F5344CB8AC3E}">
        <p14:creationId xmlns:p14="http://schemas.microsoft.com/office/powerpoint/2010/main" val="354878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19300" y="2794000"/>
            <a:ext cx="9474200" cy="3067378"/>
          </a:xfrm>
          <a:prstGeom prst="rect">
            <a:avLst/>
          </a:prstGeom>
          <a:noFill/>
        </p:spPr>
        <p:txBody>
          <a:bodyPr wrap="square" rtlCol="0">
            <a:spAutoFit/>
          </a:bodyPr>
          <a:lstStyle/>
          <a:p>
            <a:pPr algn="just">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Il n’y a pas si longtemps en 2040, dans la cité des dieux nommée Caelum, un jeune garçon appelé Jalid </a:t>
            </a:r>
            <a:r>
              <a:rPr lang="fr-FR" i="1" dirty="0" smtClean="0">
                <a:latin typeface="Calibri" panose="020F0502020204030204" pitchFamily="34" charset="0"/>
                <a:ea typeface="Calibri" panose="020F0502020204030204" pitchFamily="34" charset="0"/>
                <a:cs typeface="Times New Roman" panose="02020603050405020304" pitchFamily="18" charset="0"/>
              </a:rPr>
              <a:t>naissait </a:t>
            </a:r>
            <a:r>
              <a:rPr lang="fr-FR" i="1" dirty="0">
                <a:latin typeface="Calibri" panose="020F0502020204030204" pitchFamily="34" charset="0"/>
                <a:ea typeface="Calibri" panose="020F0502020204030204" pitchFamily="34" charset="0"/>
                <a:cs typeface="Times New Roman" panose="02020603050405020304" pitchFamily="18" charset="0"/>
              </a:rPr>
              <a:t>de la déesse des </a:t>
            </a:r>
            <a:r>
              <a:rPr lang="fr-FR" i="1" dirty="0" smtClean="0">
                <a:latin typeface="Calibri" panose="020F0502020204030204" pitchFamily="34" charset="0"/>
                <a:ea typeface="Calibri" panose="020F0502020204030204" pitchFamily="34" charset="0"/>
                <a:cs typeface="Times New Roman" panose="02020603050405020304" pitchFamily="18" charset="0"/>
              </a:rPr>
              <a:t>Miroirs</a:t>
            </a:r>
            <a:r>
              <a:rPr lang="fr-FR" i="1" dirty="0">
                <a:latin typeface="Calibri" panose="020F0502020204030204" pitchFamily="34" charset="0"/>
                <a:ea typeface="Calibri" panose="020F0502020204030204" pitchFamily="34" charset="0"/>
                <a:cs typeface="Times New Roman" panose="02020603050405020304" pitchFamily="18" charset="0"/>
              </a:rPr>
              <a:t>, Ayna et d’un mystérieux être humain.</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 temps a passé dans la cité grecque et aujourd’hui, le jeune et vaillant Jalid fête son vingt-quatrième anniversaire en compagnie de sa mère Ayna. </a:t>
            </a:r>
            <a:r>
              <a:rPr lang="fr-FR" dirty="0" smtClean="0">
                <a:latin typeface="Calibri" panose="020F0502020204030204" pitchFamily="34" charset="0"/>
                <a:ea typeface="Calibri" panose="020F0502020204030204" pitchFamily="34" charset="0"/>
                <a:cs typeface="Times New Roman" panose="02020603050405020304" pitchFamily="18" charset="0"/>
              </a:rPr>
              <a:t>Elle </a:t>
            </a:r>
            <a:r>
              <a:rPr lang="fr-FR" dirty="0">
                <a:latin typeface="Calibri" panose="020F0502020204030204" pitchFamily="34" charset="0"/>
                <a:ea typeface="Calibri" panose="020F0502020204030204" pitchFamily="34" charset="0"/>
                <a:cs typeface="Times New Roman" panose="02020603050405020304" pitchFamily="18" charset="0"/>
              </a:rPr>
              <a:t>vit seule dans un royaume très prestigieux, lumineux et meublé dans le plus pur style suédois.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Ayna est discrète. Elle n’exprime que rarement le fond de sa pensée et s’en est toujours accommodée. Mais aujourd’hui, pour la première fois de sa vie, la déesse est face à un dilemme. </a:t>
            </a: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En </a:t>
            </a:r>
            <a:r>
              <a:rPr lang="fr-FR" dirty="0">
                <a:latin typeface="Calibri" panose="020F0502020204030204" pitchFamily="34" charset="0"/>
                <a:ea typeface="Calibri" panose="020F0502020204030204" pitchFamily="34" charset="0"/>
                <a:cs typeface="Times New Roman" panose="02020603050405020304" pitchFamily="18" charset="0"/>
              </a:rPr>
              <a:t>effet, son fils unique lui a, </a:t>
            </a:r>
            <a:r>
              <a:rPr lang="fr-FR" dirty="0" smtClean="0">
                <a:latin typeface="Calibri" panose="020F0502020204030204" pitchFamily="34" charset="0"/>
                <a:ea typeface="Calibri" panose="020F0502020204030204" pitchFamily="34" charset="0"/>
                <a:cs typeface="Times New Roman" panose="02020603050405020304" pitchFamily="18" charset="0"/>
              </a:rPr>
              <a:t>de nombreuses fois, </a:t>
            </a:r>
            <a:r>
              <a:rPr lang="fr-FR" dirty="0">
                <a:latin typeface="Calibri" panose="020F0502020204030204" pitchFamily="34" charset="0"/>
                <a:ea typeface="Calibri" panose="020F0502020204030204" pitchFamily="34" charset="0"/>
                <a:cs typeface="Times New Roman" panose="02020603050405020304" pitchFamily="18" charset="0"/>
              </a:rPr>
              <a:t>fait ressentir le sentiment de vide qu’il éprouvait devant l’absence totale d’information sur son père.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9203634" y="416327"/>
            <a:ext cx="2289866" cy="1719353"/>
          </a:xfrm>
          <a:prstGeom prst="rect">
            <a:avLst/>
          </a:prstGeom>
        </p:spPr>
      </p:pic>
    </p:spTree>
    <p:extLst>
      <p:ext uri="{BB962C8B-B14F-4D97-AF65-F5344CB8AC3E}">
        <p14:creationId xmlns:p14="http://schemas.microsoft.com/office/powerpoint/2010/main" val="1684215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08200" y="2463800"/>
            <a:ext cx="9093200" cy="3466334"/>
          </a:xfrm>
          <a:prstGeom prst="rect">
            <a:avLst/>
          </a:prstGeom>
          <a:noFill/>
        </p:spPr>
        <p:txBody>
          <a:bodyPr wrap="square" rtlCol="0">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Il ne l’a jamais rencontré et ne sait absolument rien à son sujet. Sa mère préférant changer de sujet de discorde à chaque fois que Jalid souhaitait lui soutirer quelques mots à propos de lui.</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Ayna a remarqué que ce sentiment était grandissant en Jalid depuis ses vingt ans. A l’occasion de l’anniversaire de son fils, elle aimerait se livrer au sujet d’Arnaud son père humain… Jalid ne connait même pas son prénom.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Mais elle n’y arrive pas.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 père caché de Jalid était un vendeur de kayaks, la déesse défendait à son fils de rencontrer son paternel.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Un jour, lors d’une visioconférence entre Dieux, Jalid a profité du fait que sa mère soit occupée pour s’échapper du Royaume et descendre sur Terre afin de rencontrer son père biologique.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8915202" y="461189"/>
            <a:ext cx="2286198" cy="1719221"/>
          </a:xfrm>
          <a:prstGeom prst="rect">
            <a:avLst/>
          </a:prstGeom>
        </p:spPr>
      </p:pic>
    </p:spTree>
    <p:extLst>
      <p:ext uri="{BB962C8B-B14F-4D97-AF65-F5344CB8AC3E}">
        <p14:creationId xmlns:p14="http://schemas.microsoft.com/office/powerpoint/2010/main" val="3320338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6900" y="2708979"/>
            <a:ext cx="9804400" cy="4354205"/>
          </a:xfrm>
          <a:prstGeom prst="rect">
            <a:avLst/>
          </a:prstGeom>
        </p:spPr>
        <p:txBody>
          <a:bodyPr wrap="square">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Il prit un kayak de couleur verte de la marque « Spasfon » construit par son père (sans qu’il ne le sache pour autant). Il navigua avec prudence à bord de la frêle embarcation. </a:t>
            </a: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Soudain</a:t>
            </a:r>
            <a:r>
              <a:rPr lang="fr-FR" dirty="0">
                <a:latin typeface="Calibri" panose="020F0502020204030204" pitchFamily="34" charset="0"/>
                <a:ea typeface="Calibri" panose="020F0502020204030204" pitchFamily="34" charset="0"/>
                <a:cs typeface="Times New Roman" panose="02020603050405020304" pitchFamily="18" charset="0"/>
              </a:rPr>
              <a:t>, il entendit un bruit sourd et poussa un « </a:t>
            </a:r>
            <a:r>
              <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rPr>
              <a:t>Aaaah ! </a:t>
            </a:r>
            <a:r>
              <a:rPr lang="fr-FR"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Il constata alors que l’eau du lac sur laquelle il naviguait, s’était transformée en miroir brisé de toutes parts. Stupéfait, il s’arrêta un bref instant avant de poser pied à terre.</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Depuis ce jour, la légende qui courait à propos d’un lac « </a:t>
            </a:r>
            <a:r>
              <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rPr>
              <a:t>miroir </a:t>
            </a:r>
            <a:r>
              <a:rPr lang="fr-FR" dirty="0">
                <a:latin typeface="Calibri" panose="020F0502020204030204" pitchFamily="34" charset="0"/>
                <a:ea typeface="Calibri" panose="020F0502020204030204" pitchFamily="34" charset="0"/>
                <a:cs typeface="Times New Roman" panose="02020603050405020304" pitchFamily="18" charset="0"/>
              </a:rPr>
              <a:t>» existant dans un lieu tenu secret est devenu réalité. Il fait désormais partie des plus belles découvertes naturelles faites par l’homme</a:t>
            </a:r>
            <a:r>
              <a:rPr lang="fr-FR"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NB : « Jalid » signifie « glace » en Arabe et « Ayna » correspond à « miroir » en Turc.</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Par Anaëlle, Rafaël et Lisa.</a:t>
            </a:r>
          </a:p>
          <a:p>
            <a:pPr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9385102" y="854889"/>
            <a:ext cx="2286198" cy="1719221"/>
          </a:xfrm>
          <a:prstGeom prst="rect">
            <a:avLst/>
          </a:prstGeom>
        </p:spPr>
      </p:pic>
    </p:spTree>
    <p:extLst>
      <p:ext uri="{BB962C8B-B14F-4D97-AF65-F5344CB8AC3E}">
        <p14:creationId xmlns:p14="http://schemas.microsoft.com/office/powerpoint/2010/main" val="4294648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TotalTime>
  <Words>519</Words>
  <Application>Microsoft Office PowerPoint</Application>
  <PresentationFormat>Grand écran</PresentationFormat>
  <Paragraphs>58</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Calibri</vt:lpstr>
      <vt:lpstr>Calibri Light</vt:lpstr>
      <vt:lpstr>Century Gothic</vt:lpstr>
      <vt:lpstr>French Script MT</vt:lpstr>
      <vt:lpstr>Times New Roman</vt:lpstr>
      <vt:lpstr>Wingdings 3</vt:lpstr>
      <vt:lpstr>Brin</vt:lpstr>
      <vt:lpstr>Micro Fiction Des histoires imaginées à partir des photographies d’Erik Johansson </vt:lpstr>
      <vt:lpstr>The Blood Moon</vt:lpstr>
      <vt:lpstr>Présentation PowerPoint</vt:lpstr>
      <vt:lpstr>Présentation PowerPoint</vt:lpstr>
      <vt:lpstr>Présentation PowerPoint</vt:lpstr>
      <vt:lpstr>La déesse des Miroirs</vt:lpstr>
      <vt:lpstr>Présentation PowerPoint</vt:lpstr>
      <vt:lpstr>Présentation PowerPoint</vt:lpstr>
      <vt:lpstr>Présentation PowerPoint</vt:lpstr>
      <vt:lpstr>La création du Nouveau Monde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Bénédicte VILLAUME</dc:creator>
  <cp:lastModifiedBy>Bénédicte VILLAUME</cp:lastModifiedBy>
  <cp:revision>6</cp:revision>
  <dcterms:created xsi:type="dcterms:W3CDTF">2022-05-31T06:46:56Z</dcterms:created>
  <dcterms:modified xsi:type="dcterms:W3CDTF">2022-05-31T07:38:28Z</dcterms:modified>
</cp:coreProperties>
</file>