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8" r:id="rId9"/>
    <p:sldId id="269" r:id="rId10"/>
    <p:sldId id="270" r:id="rId11"/>
    <p:sldId id="271" r:id="rId12"/>
    <p:sldId id="272" r:id="rId13"/>
    <p:sldId id="264" r:id="rId14"/>
    <p:sldId id="276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C7"/>
    <a:srgbClr val="B9B9B9"/>
    <a:srgbClr val="FF0066"/>
    <a:srgbClr val="D09CC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206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5261E-E7EB-4388-820D-D5BB363140F3}" type="doc">
      <dgm:prSet loTypeId="urn:microsoft.com/office/officeart/2005/8/layout/venn2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30CC5BC-D591-49A7-817F-D0944AEA8B8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2800" dirty="0">
              <a:solidFill>
                <a:srgbClr val="002060"/>
              </a:solidFill>
            </a:rPr>
            <a:t>L’histoire Inclusive de St Thomas vers les lois de 2005 et de 2013</a:t>
          </a:r>
        </a:p>
        <a:p>
          <a:endParaRPr lang="fr-FR" sz="2000" dirty="0">
            <a:solidFill>
              <a:srgbClr val="002060"/>
            </a:solidFill>
          </a:endParaRPr>
        </a:p>
        <a:p>
          <a:endParaRPr lang="fr-FR" sz="2800" dirty="0">
            <a:solidFill>
              <a:srgbClr val="002060"/>
            </a:solidFill>
          </a:endParaRPr>
        </a:p>
        <a:p>
          <a:r>
            <a:rPr lang="fr-FR" sz="2800" dirty="0"/>
            <a:t> </a:t>
          </a:r>
        </a:p>
      </dgm:t>
    </dgm:pt>
    <dgm:pt modelId="{D74B8943-82B9-4823-AEF3-DB259FA0218C}" type="parTrans" cxnId="{66BEAD2B-9E53-4559-80D0-1BF3C62677D0}">
      <dgm:prSet/>
      <dgm:spPr/>
      <dgm:t>
        <a:bodyPr/>
        <a:lstStyle/>
        <a:p>
          <a:endParaRPr lang="fr-FR"/>
        </a:p>
      </dgm:t>
    </dgm:pt>
    <dgm:pt modelId="{D757BE74-441C-4B8B-B176-A2094DA487B4}" type="sibTrans" cxnId="{66BEAD2B-9E53-4559-80D0-1BF3C62677D0}">
      <dgm:prSet/>
      <dgm:spPr/>
      <dgm:t>
        <a:bodyPr/>
        <a:lstStyle/>
        <a:p>
          <a:endParaRPr lang="fr-FR"/>
        </a:p>
      </dgm:t>
    </dgm:pt>
    <dgm:pt modelId="{A730FA26-68DE-448E-A5D0-8093C08525A4}" type="pres">
      <dgm:prSet presAssocID="{1865261E-E7EB-4388-820D-D5BB363140F3}" presName="Name0" presStyleCnt="0">
        <dgm:presLayoutVars>
          <dgm:chMax val="7"/>
          <dgm:resizeHandles val="exact"/>
        </dgm:presLayoutVars>
      </dgm:prSet>
      <dgm:spPr/>
    </dgm:pt>
    <dgm:pt modelId="{0318620B-7B20-4036-BC38-2EC0E87D402F}" type="pres">
      <dgm:prSet presAssocID="{1865261E-E7EB-4388-820D-D5BB363140F3}" presName="comp1" presStyleCnt="0"/>
      <dgm:spPr/>
    </dgm:pt>
    <dgm:pt modelId="{FD3B6F5D-7A26-405F-8FEC-741EC453966B}" type="pres">
      <dgm:prSet presAssocID="{1865261E-E7EB-4388-820D-D5BB363140F3}" presName="circle1" presStyleLbl="node1" presStyleIdx="0" presStyleCnt="1" custScaleX="107264" custLinFactNeighborX="537" custLinFactNeighborY="-14"/>
      <dgm:spPr/>
    </dgm:pt>
    <dgm:pt modelId="{D8E002B1-82ED-4715-ABAB-6BB97A8E54C9}" type="pres">
      <dgm:prSet presAssocID="{1865261E-E7EB-4388-820D-D5BB363140F3}" presName="c1text" presStyleLbl="node1" presStyleIdx="0" presStyleCnt="1">
        <dgm:presLayoutVars>
          <dgm:bulletEnabled val="1"/>
        </dgm:presLayoutVars>
      </dgm:prSet>
      <dgm:spPr/>
    </dgm:pt>
  </dgm:ptLst>
  <dgm:cxnLst>
    <dgm:cxn modelId="{6C2A3717-AE4E-4C69-B8C2-1D2C602E2BB9}" type="presOf" srcId="{1865261E-E7EB-4388-820D-D5BB363140F3}" destId="{A730FA26-68DE-448E-A5D0-8093C08525A4}" srcOrd="0" destOrd="0" presId="urn:microsoft.com/office/officeart/2005/8/layout/venn2"/>
    <dgm:cxn modelId="{11030524-631E-4322-8256-D8FBE7F169DD}" type="presOf" srcId="{330CC5BC-D591-49A7-817F-D0944AEA8B8F}" destId="{FD3B6F5D-7A26-405F-8FEC-741EC453966B}" srcOrd="0" destOrd="0" presId="urn:microsoft.com/office/officeart/2005/8/layout/venn2"/>
    <dgm:cxn modelId="{66BEAD2B-9E53-4559-80D0-1BF3C62677D0}" srcId="{1865261E-E7EB-4388-820D-D5BB363140F3}" destId="{330CC5BC-D591-49A7-817F-D0944AEA8B8F}" srcOrd="0" destOrd="0" parTransId="{D74B8943-82B9-4823-AEF3-DB259FA0218C}" sibTransId="{D757BE74-441C-4B8B-B176-A2094DA487B4}"/>
    <dgm:cxn modelId="{530CB0BD-903A-4B32-B55D-C9F408BF69B2}" type="presOf" srcId="{330CC5BC-D591-49A7-817F-D0944AEA8B8F}" destId="{D8E002B1-82ED-4715-ABAB-6BB97A8E54C9}" srcOrd="1" destOrd="0" presId="urn:microsoft.com/office/officeart/2005/8/layout/venn2"/>
    <dgm:cxn modelId="{FB1C1110-EE3C-487E-BA3B-E79D22D3F332}" type="presParOf" srcId="{A730FA26-68DE-448E-A5D0-8093C08525A4}" destId="{0318620B-7B20-4036-BC38-2EC0E87D402F}" srcOrd="0" destOrd="0" presId="urn:microsoft.com/office/officeart/2005/8/layout/venn2"/>
    <dgm:cxn modelId="{4854D202-C567-4D94-A8F3-5A6D535A2A33}" type="presParOf" srcId="{0318620B-7B20-4036-BC38-2EC0E87D402F}" destId="{FD3B6F5D-7A26-405F-8FEC-741EC453966B}" srcOrd="0" destOrd="0" presId="urn:microsoft.com/office/officeart/2005/8/layout/venn2"/>
    <dgm:cxn modelId="{BF230375-3135-4832-922F-1A4A19CACFB5}" type="presParOf" srcId="{0318620B-7B20-4036-BC38-2EC0E87D402F}" destId="{D8E002B1-82ED-4715-ABAB-6BB97A8E54C9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65261E-E7EB-4388-820D-D5BB363140F3}" type="doc">
      <dgm:prSet loTypeId="urn:microsoft.com/office/officeart/2005/8/layout/venn2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C1922EC-0990-4DB9-ADC4-6A03705CAE25}">
      <dgm:prSet phldrT="[Texte]" custT="1"/>
      <dgm:spPr>
        <a:solidFill>
          <a:srgbClr val="FFCC00"/>
        </a:solidFill>
      </dgm:spPr>
      <dgm:t>
        <a:bodyPr/>
        <a:lstStyle/>
        <a:p>
          <a:endParaRPr lang="fr-FR" sz="3200" dirty="0">
            <a:solidFill>
              <a:schemeClr val="tx1"/>
            </a:solidFill>
          </a:endParaRPr>
        </a:p>
        <a:p>
          <a:endParaRPr lang="fr-FR" sz="3200" dirty="0">
            <a:solidFill>
              <a:schemeClr val="tx1"/>
            </a:solidFill>
          </a:endParaRPr>
        </a:p>
        <a:p>
          <a:endParaRPr lang="fr-FR" sz="3200" dirty="0">
            <a:solidFill>
              <a:schemeClr val="tx1"/>
            </a:solidFill>
          </a:endParaRPr>
        </a:p>
        <a:p>
          <a:r>
            <a:rPr lang="fr-FR" sz="3200" dirty="0">
              <a:solidFill>
                <a:schemeClr val="tx1"/>
              </a:solidFill>
            </a:rPr>
            <a:t>Élèves </a:t>
          </a:r>
        </a:p>
        <a:p>
          <a:endParaRPr lang="fr-FR" sz="3200" dirty="0">
            <a:solidFill>
              <a:schemeClr val="tx1"/>
            </a:solidFill>
          </a:endParaRPr>
        </a:p>
        <a:p>
          <a:endParaRPr lang="fr-FR" sz="2800" dirty="0">
            <a:solidFill>
              <a:schemeClr val="tx1"/>
            </a:solidFill>
          </a:endParaRPr>
        </a:p>
        <a:p>
          <a:r>
            <a:rPr lang="fr-FR" sz="500" dirty="0"/>
            <a:t> </a:t>
          </a:r>
        </a:p>
      </dgm:t>
    </dgm:pt>
    <dgm:pt modelId="{5093B89C-8E55-42A3-8BCC-81C69EF809C4}" type="parTrans" cxnId="{0FA6209B-9C62-4698-BAD8-B10940B48B35}">
      <dgm:prSet/>
      <dgm:spPr/>
      <dgm:t>
        <a:bodyPr/>
        <a:lstStyle/>
        <a:p>
          <a:endParaRPr lang="fr-FR"/>
        </a:p>
      </dgm:t>
    </dgm:pt>
    <dgm:pt modelId="{E2A5E933-D157-4133-8E80-2FB54E5A85BD}" type="sibTrans" cxnId="{0FA6209B-9C62-4698-BAD8-B10940B48B35}">
      <dgm:prSet/>
      <dgm:spPr/>
      <dgm:t>
        <a:bodyPr/>
        <a:lstStyle/>
        <a:p>
          <a:endParaRPr lang="fr-FR"/>
        </a:p>
      </dgm:t>
    </dgm:pt>
    <dgm:pt modelId="{4F0F82A6-529D-4F97-97F2-CCF0A82E3867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Communauté éducative </a:t>
          </a:r>
        </a:p>
      </dgm:t>
    </dgm:pt>
    <dgm:pt modelId="{6BBBFCB2-FD81-40F5-AB8F-1B071A99201A}" type="parTrans" cxnId="{F0F9BDEB-B685-4C8C-A387-AFFA90425ECD}">
      <dgm:prSet/>
      <dgm:spPr/>
      <dgm:t>
        <a:bodyPr/>
        <a:lstStyle/>
        <a:p>
          <a:endParaRPr lang="fr-FR"/>
        </a:p>
      </dgm:t>
    </dgm:pt>
    <dgm:pt modelId="{AEE7933D-C9A9-441B-B5C4-EA41E0B9173D}" type="sibTrans" cxnId="{F0F9BDEB-B685-4C8C-A387-AFFA90425ECD}">
      <dgm:prSet/>
      <dgm:spPr/>
      <dgm:t>
        <a:bodyPr/>
        <a:lstStyle/>
        <a:p>
          <a:endParaRPr lang="fr-FR"/>
        </a:p>
      </dgm:t>
    </dgm:pt>
    <dgm:pt modelId="{330CC5BC-D591-49A7-817F-D0944AEA8B8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Historique </a:t>
          </a:r>
        </a:p>
      </dgm:t>
    </dgm:pt>
    <dgm:pt modelId="{D74B8943-82B9-4823-AEF3-DB259FA0218C}" type="parTrans" cxnId="{66BEAD2B-9E53-4559-80D0-1BF3C62677D0}">
      <dgm:prSet/>
      <dgm:spPr/>
      <dgm:t>
        <a:bodyPr/>
        <a:lstStyle/>
        <a:p>
          <a:endParaRPr lang="fr-FR"/>
        </a:p>
      </dgm:t>
    </dgm:pt>
    <dgm:pt modelId="{D757BE74-441C-4B8B-B176-A2094DA487B4}" type="sibTrans" cxnId="{66BEAD2B-9E53-4559-80D0-1BF3C62677D0}">
      <dgm:prSet/>
      <dgm:spPr/>
      <dgm:t>
        <a:bodyPr/>
        <a:lstStyle/>
        <a:p>
          <a:endParaRPr lang="fr-FR"/>
        </a:p>
      </dgm:t>
    </dgm:pt>
    <dgm:pt modelId="{A730FA26-68DE-448E-A5D0-8093C08525A4}" type="pres">
      <dgm:prSet presAssocID="{1865261E-E7EB-4388-820D-D5BB363140F3}" presName="Name0" presStyleCnt="0">
        <dgm:presLayoutVars>
          <dgm:chMax val="7"/>
          <dgm:resizeHandles val="exact"/>
        </dgm:presLayoutVars>
      </dgm:prSet>
      <dgm:spPr/>
    </dgm:pt>
    <dgm:pt modelId="{0318620B-7B20-4036-BC38-2EC0E87D402F}" type="pres">
      <dgm:prSet presAssocID="{1865261E-E7EB-4388-820D-D5BB363140F3}" presName="comp1" presStyleCnt="0"/>
      <dgm:spPr/>
    </dgm:pt>
    <dgm:pt modelId="{FD3B6F5D-7A26-405F-8FEC-741EC453966B}" type="pres">
      <dgm:prSet presAssocID="{1865261E-E7EB-4388-820D-D5BB363140F3}" presName="circle1" presStyleLbl="node1" presStyleIdx="0" presStyleCnt="3" custScaleX="124869" custLinFactNeighborX="-599"/>
      <dgm:spPr/>
    </dgm:pt>
    <dgm:pt modelId="{D8E002B1-82ED-4715-ABAB-6BB97A8E54C9}" type="pres">
      <dgm:prSet presAssocID="{1865261E-E7EB-4388-820D-D5BB363140F3}" presName="c1text" presStyleLbl="node1" presStyleIdx="0" presStyleCnt="3">
        <dgm:presLayoutVars>
          <dgm:bulletEnabled val="1"/>
        </dgm:presLayoutVars>
      </dgm:prSet>
      <dgm:spPr/>
    </dgm:pt>
    <dgm:pt modelId="{85E15693-9B68-43B2-A2E6-30610CF7D268}" type="pres">
      <dgm:prSet presAssocID="{1865261E-E7EB-4388-820D-D5BB363140F3}" presName="comp2" presStyleCnt="0"/>
      <dgm:spPr/>
    </dgm:pt>
    <dgm:pt modelId="{1AF8CF6D-9620-47C4-9386-1C8C900BD3DC}" type="pres">
      <dgm:prSet presAssocID="{1865261E-E7EB-4388-820D-D5BB363140F3}" presName="circle2" presStyleLbl="node1" presStyleIdx="1" presStyleCnt="3" custScaleX="32949" custScaleY="23083" custLinFactNeighborX="-1671" custLinFactNeighborY="38147"/>
      <dgm:spPr/>
    </dgm:pt>
    <dgm:pt modelId="{CCE5A59F-5921-41D7-8046-67AD1CB87DBA}" type="pres">
      <dgm:prSet presAssocID="{1865261E-E7EB-4388-820D-D5BB363140F3}" presName="c2text" presStyleLbl="node1" presStyleIdx="1" presStyleCnt="3">
        <dgm:presLayoutVars>
          <dgm:bulletEnabled val="1"/>
        </dgm:presLayoutVars>
      </dgm:prSet>
      <dgm:spPr/>
    </dgm:pt>
    <dgm:pt modelId="{87E14BEE-2ECF-46AA-84A6-1FFD403F04A6}" type="pres">
      <dgm:prSet presAssocID="{1865261E-E7EB-4388-820D-D5BB363140F3}" presName="comp3" presStyleCnt="0"/>
      <dgm:spPr/>
    </dgm:pt>
    <dgm:pt modelId="{05E667E5-8D03-43DA-A488-C8B8A53C200F}" type="pres">
      <dgm:prSet presAssocID="{1865261E-E7EB-4388-820D-D5BB363140F3}" presName="circle3" presStyleLbl="node1" presStyleIdx="2" presStyleCnt="3" custScaleX="46328" custScaleY="22745" custLinFactNeighborX="-1906" custLinFactNeighborY="36505"/>
      <dgm:spPr/>
    </dgm:pt>
    <dgm:pt modelId="{4FBB70F5-5E0D-4CC2-AE9C-F98291F35E44}" type="pres">
      <dgm:prSet presAssocID="{1865261E-E7EB-4388-820D-D5BB363140F3}" presName="c3text" presStyleLbl="node1" presStyleIdx="2" presStyleCnt="3">
        <dgm:presLayoutVars>
          <dgm:bulletEnabled val="1"/>
        </dgm:presLayoutVars>
      </dgm:prSet>
      <dgm:spPr/>
    </dgm:pt>
  </dgm:ptLst>
  <dgm:cxnLst>
    <dgm:cxn modelId="{6C2A3717-AE4E-4C69-B8C2-1D2C602E2BB9}" type="presOf" srcId="{1865261E-E7EB-4388-820D-D5BB363140F3}" destId="{A730FA26-68DE-448E-A5D0-8093C08525A4}" srcOrd="0" destOrd="0" presId="urn:microsoft.com/office/officeart/2005/8/layout/venn2"/>
    <dgm:cxn modelId="{EA33C425-9FBC-44C3-9D61-7E05762FBAC0}" type="presOf" srcId="{330CC5BC-D591-49A7-817F-D0944AEA8B8F}" destId="{4FBB70F5-5E0D-4CC2-AE9C-F98291F35E44}" srcOrd="1" destOrd="0" presId="urn:microsoft.com/office/officeart/2005/8/layout/venn2"/>
    <dgm:cxn modelId="{66BEAD2B-9E53-4559-80D0-1BF3C62677D0}" srcId="{1865261E-E7EB-4388-820D-D5BB363140F3}" destId="{330CC5BC-D591-49A7-817F-D0944AEA8B8F}" srcOrd="2" destOrd="0" parTransId="{D74B8943-82B9-4823-AEF3-DB259FA0218C}" sibTransId="{D757BE74-441C-4B8B-B176-A2094DA487B4}"/>
    <dgm:cxn modelId="{98767E43-D912-4CB9-B8F7-17D75DA4A668}" type="presOf" srcId="{330CC5BC-D591-49A7-817F-D0944AEA8B8F}" destId="{05E667E5-8D03-43DA-A488-C8B8A53C200F}" srcOrd="0" destOrd="0" presId="urn:microsoft.com/office/officeart/2005/8/layout/venn2"/>
    <dgm:cxn modelId="{B0E89C90-CAD2-49EC-B5D0-112AC408E1FE}" type="presOf" srcId="{4F0F82A6-529D-4F97-97F2-CCF0A82E3867}" destId="{CCE5A59F-5921-41D7-8046-67AD1CB87DBA}" srcOrd="1" destOrd="0" presId="urn:microsoft.com/office/officeart/2005/8/layout/venn2"/>
    <dgm:cxn modelId="{0FA6209B-9C62-4698-BAD8-B10940B48B35}" srcId="{1865261E-E7EB-4388-820D-D5BB363140F3}" destId="{AC1922EC-0990-4DB9-ADC4-6A03705CAE25}" srcOrd="0" destOrd="0" parTransId="{5093B89C-8E55-42A3-8BCC-81C69EF809C4}" sibTransId="{E2A5E933-D157-4133-8E80-2FB54E5A85BD}"/>
    <dgm:cxn modelId="{D4B6BACC-BF5E-4FD2-AD6B-B3BFE52E1CE8}" type="presOf" srcId="{AC1922EC-0990-4DB9-ADC4-6A03705CAE25}" destId="{FD3B6F5D-7A26-405F-8FEC-741EC453966B}" srcOrd="0" destOrd="0" presId="urn:microsoft.com/office/officeart/2005/8/layout/venn2"/>
    <dgm:cxn modelId="{4F3548D1-BE1C-4E6B-9032-C2A126E1A5C2}" type="presOf" srcId="{AC1922EC-0990-4DB9-ADC4-6A03705CAE25}" destId="{D8E002B1-82ED-4715-ABAB-6BB97A8E54C9}" srcOrd="1" destOrd="0" presId="urn:microsoft.com/office/officeart/2005/8/layout/venn2"/>
    <dgm:cxn modelId="{9B0191E8-0B8A-4532-AED0-24DB2EFDC383}" type="presOf" srcId="{4F0F82A6-529D-4F97-97F2-CCF0A82E3867}" destId="{1AF8CF6D-9620-47C4-9386-1C8C900BD3DC}" srcOrd="0" destOrd="0" presId="urn:microsoft.com/office/officeart/2005/8/layout/venn2"/>
    <dgm:cxn modelId="{F0F9BDEB-B685-4C8C-A387-AFFA90425ECD}" srcId="{1865261E-E7EB-4388-820D-D5BB363140F3}" destId="{4F0F82A6-529D-4F97-97F2-CCF0A82E3867}" srcOrd="1" destOrd="0" parTransId="{6BBBFCB2-FD81-40F5-AB8F-1B071A99201A}" sibTransId="{AEE7933D-C9A9-441B-B5C4-EA41E0B9173D}"/>
    <dgm:cxn modelId="{FB1C1110-EE3C-487E-BA3B-E79D22D3F332}" type="presParOf" srcId="{A730FA26-68DE-448E-A5D0-8093C08525A4}" destId="{0318620B-7B20-4036-BC38-2EC0E87D402F}" srcOrd="0" destOrd="0" presId="urn:microsoft.com/office/officeart/2005/8/layout/venn2"/>
    <dgm:cxn modelId="{4854D202-C567-4D94-A8F3-5A6D535A2A33}" type="presParOf" srcId="{0318620B-7B20-4036-BC38-2EC0E87D402F}" destId="{FD3B6F5D-7A26-405F-8FEC-741EC453966B}" srcOrd="0" destOrd="0" presId="urn:microsoft.com/office/officeart/2005/8/layout/venn2"/>
    <dgm:cxn modelId="{BF230375-3135-4832-922F-1A4A19CACFB5}" type="presParOf" srcId="{0318620B-7B20-4036-BC38-2EC0E87D402F}" destId="{D8E002B1-82ED-4715-ABAB-6BB97A8E54C9}" srcOrd="1" destOrd="0" presId="urn:microsoft.com/office/officeart/2005/8/layout/venn2"/>
    <dgm:cxn modelId="{939A46D0-01F6-4828-B216-A80D4AD04D07}" type="presParOf" srcId="{A730FA26-68DE-448E-A5D0-8093C08525A4}" destId="{85E15693-9B68-43B2-A2E6-30610CF7D268}" srcOrd="1" destOrd="0" presId="urn:microsoft.com/office/officeart/2005/8/layout/venn2"/>
    <dgm:cxn modelId="{B73A215D-D12E-4CBB-8B4D-7A8EAB64B391}" type="presParOf" srcId="{85E15693-9B68-43B2-A2E6-30610CF7D268}" destId="{1AF8CF6D-9620-47C4-9386-1C8C900BD3DC}" srcOrd="0" destOrd="0" presId="urn:microsoft.com/office/officeart/2005/8/layout/venn2"/>
    <dgm:cxn modelId="{1EFD36DD-31F3-4B30-A9ED-93A7B00866F1}" type="presParOf" srcId="{85E15693-9B68-43B2-A2E6-30610CF7D268}" destId="{CCE5A59F-5921-41D7-8046-67AD1CB87DBA}" srcOrd="1" destOrd="0" presId="urn:microsoft.com/office/officeart/2005/8/layout/venn2"/>
    <dgm:cxn modelId="{6D52D8B9-5E53-4C5B-8054-5B8CB4823BC7}" type="presParOf" srcId="{A730FA26-68DE-448E-A5D0-8093C08525A4}" destId="{87E14BEE-2ECF-46AA-84A6-1FFD403F04A6}" srcOrd="2" destOrd="0" presId="urn:microsoft.com/office/officeart/2005/8/layout/venn2"/>
    <dgm:cxn modelId="{462822B7-B32C-47D6-8827-E80FC5690205}" type="presParOf" srcId="{87E14BEE-2ECF-46AA-84A6-1FFD403F04A6}" destId="{05E667E5-8D03-43DA-A488-C8B8A53C200F}" srcOrd="0" destOrd="0" presId="urn:microsoft.com/office/officeart/2005/8/layout/venn2"/>
    <dgm:cxn modelId="{28C71F93-917B-4863-B375-11CBFB4BFF32}" type="presParOf" srcId="{87E14BEE-2ECF-46AA-84A6-1FFD403F04A6}" destId="{4FBB70F5-5E0D-4CC2-AE9C-F98291F35E4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5261E-E7EB-4388-820D-D5BB363140F3}" type="doc">
      <dgm:prSet loTypeId="urn:microsoft.com/office/officeart/2005/8/layout/venn2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3882BFB-3911-4AE2-A53E-160E53249242}">
      <dgm:prSet phldrT="[Texte]"/>
      <dgm:spPr>
        <a:solidFill>
          <a:srgbClr val="B6A5C7"/>
        </a:solidFill>
      </dgm:spPr>
      <dgm:t>
        <a:bodyPr/>
        <a:lstStyle/>
        <a:p>
          <a:endParaRPr lang="fr-FR" dirty="0"/>
        </a:p>
      </dgm:t>
    </dgm:pt>
    <dgm:pt modelId="{FA1F38AB-EB1B-4C7C-910F-518CAB7A9E03}" type="parTrans" cxnId="{277D335E-3383-423E-9AB7-1B31FAA17DBB}">
      <dgm:prSet/>
      <dgm:spPr/>
      <dgm:t>
        <a:bodyPr/>
        <a:lstStyle/>
        <a:p>
          <a:endParaRPr lang="fr-FR"/>
        </a:p>
      </dgm:t>
    </dgm:pt>
    <dgm:pt modelId="{2D626B64-2C52-4846-AB07-8EF5CDF67849}" type="sibTrans" cxnId="{277D335E-3383-423E-9AB7-1B31FAA17DBB}">
      <dgm:prSet/>
      <dgm:spPr/>
      <dgm:t>
        <a:bodyPr/>
        <a:lstStyle/>
        <a:p>
          <a:endParaRPr lang="fr-FR"/>
        </a:p>
      </dgm:t>
    </dgm:pt>
    <dgm:pt modelId="{AC1922EC-0990-4DB9-ADC4-6A03705CAE25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Élèves </a:t>
          </a:r>
        </a:p>
      </dgm:t>
    </dgm:pt>
    <dgm:pt modelId="{5093B89C-8E55-42A3-8BCC-81C69EF809C4}" type="parTrans" cxnId="{0FA6209B-9C62-4698-BAD8-B10940B48B35}">
      <dgm:prSet/>
      <dgm:spPr/>
      <dgm:t>
        <a:bodyPr/>
        <a:lstStyle/>
        <a:p>
          <a:endParaRPr lang="fr-FR"/>
        </a:p>
      </dgm:t>
    </dgm:pt>
    <dgm:pt modelId="{E2A5E933-D157-4133-8E80-2FB54E5A85BD}" type="sibTrans" cxnId="{0FA6209B-9C62-4698-BAD8-B10940B48B35}">
      <dgm:prSet/>
      <dgm:spPr/>
      <dgm:t>
        <a:bodyPr/>
        <a:lstStyle/>
        <a:p>
          <a:endParaRPr lang="fr-FR"/>
        </a:p>
      </dgm:t>
    </dgm:pt>
    <dgm:pt modelId="{4F0F82A6-529D-4F97-97F2-CCF0A82E3867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Communauté éducative </a:t>
          </a:r>
        </a:p>
      </dgm:t>
    </dgm:pt>
    <dgm:pt modelId="{6BBBFCB2-FD81-40F5-AB8F-1B071A99201A}" type="parTrans" cxnId="{F0F9BDEB-B685-4C8C-A387-AFFA90425ECD}">
      <dgm:prSet/>
      <dgm:spPr/>
      <dgm:t>
        <a:bodyPr/>
        <a:lstStyle/>
        <a:p>
          <a:endParaRPr lang="fr-FR"/>
        </a:p>
      </dgm:t>
    </dgm:pt>
    <dgm:pt modelId="{AEE7933D-C9A9-441B-B5C4-EA41E0B9173D}" type="sibTrans" cxnId="{F0F9BDEB-B685-4C8C-A387-AFFA90425ECD}">
      <dgm:prSet/>
      <dgm:spPr/>
      <dgm:t>
        <a:bodyPr/>
        <a:lstStyle/>
        <a:p>
          <a:endParaRPr lang="fr-FR"/>
        </a:p>
      </dgm:t>
    </dgm:pt>
    <dgm:pt modelId="{330CC5BC-D591-49A7-817F-D0944AEA8B8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Historique </a:t>
          </a:r>
        </a:p>
      </dgm:t>
    </dgm:pt>
    <dgm:pt modelId="{D74B8943-82B9-4823-AEF3-DB259FA0218C}" type="parTrans" cxnId="{66BEAD2B-9E53-4559-80D0-1BF3C62677D0}">
      <dgm:prSet/>
      <dgm:spPr/>
      <dgm:t>
        <a:bodyPr/>
        <a:lstStyle/>
        <a:p>
          <a:endParaRPr lang="fr-FR"/>
        </a:p>
      </dgm:t>
    </dgm:pt>
    <dgm:pt modelId="{D757BE74-441C-4B8B-B176-A2094DA487B4}" type="sibTrans" cxnId="{66BEAD2B-9E53-4559-80D0-1BF3C62677D0}">
      <dgm:prSet/>
      <dgm:spPr/>
      <dgm:t>
        <a:bodyPr/>
        <a:lstStyle/>
        <a:p>
          <a:endParaRPr lang="fr-FR"/>
        </a:p>
      </dgm:t>
    </dgm:pt>
    <dgm:pt modelId="{A730FA26-68DE-448E-A5D0-8093C08525A4}" type="pres">
      <dgm:prSet presAssocID="{1865261E-E7EB-4388-820D-D5BB363140F3}" presName="Name0" presStyleCnt="0">
        <dgm:presLayoutVars>
          <dgm:chMax val="7"/>
          <dgm:resizeHandles val="exact"/>
        </dgm:presLayoutVars>
      </dgm:prSet>
      <dgm:spPr/>
    </dgm:pt>
    <dgm:pt modelId="{0318620B-7B20-4036-BC38-2EC0E87D402F}" type="pres">
      <dgm:prSet presAssocID="{1865261E-E7EB-4388-820D-D5BB363140F3}" presName="comp1" presStyleCnt="0"/>
      <dgm:spPr/>
    </dgm:pt>
    <dgm:pt modelId="{FD3B6F5D-7A26-405F-8FEC-741EC453966B}" type="pres">
      <dgm:prSet presAssocID="{1865261E-E7EB-4388-820D-D5BB363140F3}" presName="circle1" presStyleLbl="node1" presStyleIdx="0" presStyleCnt="4" custScaleX="194640" custLinFactNeighborX="-2746"/>
      <dgm:spPr/>
    </dgm:pt>
    <dgm:pt modelId="{D8E002B1-82ED-4715-ABAB-6BB97A8E54C9}" type="pres">
      <dgm:prSet presAssocID="{1865261E-E7EB-4388-820D-D5BB363140F3}" presName="c1text" presStyleLbl="node1" presStyleIdx="0" presStyleCnt="4">
        <dgm:presLayoutVars>
          <dgm:bulletEnabled val="1"/>
        </dgm:presLayoutVars>
      </dgm:prSet>
      <dgm:spPr/>
    </dgm:pt>
    <dgm:pt modelId="{85E15693-9B68-43B2-A2E6-30610CF7D268}" type="pres">
      <dgm:prSet presAssocID="{1865261E-E7EB-4388-820D-D5BB363140F3}" presName="comp2" presStyleCnt="0"/>
      <dgm:spPr/>
    </dgm:pt>
    <dgm:pt modelId="{1AF8CF6D-9620-47C4-9386-1C8C900BD3DC}" type="pres">
      <dgm:prSet presAssocID="{1865261E-E7EB-4388-820D-D5BB363140F3}" presName="circle2" presStyleLbl="node1" presStyleIdx="1" presStyleCnt="4" custScaleX="48349" custScaleY="31812" custLinFactNeighborX="1119" custLinFactNeighborY="35814"/>
      <dgm:spPr/>
    </dgm:pt>
    <dgm:pt modelId="{CCE5A59F-5921-41D7-8046-67AD1CB87DBA}" type="pres">
      <dgm:prSet presAssocID="{1865261E-E7EB-4388-820D-D5BB363140F3}" presName="c2text" presStyleLbl="node1" presStyleIdx="1" presStyleCnt="4">
        <dgm:presLayoutVars>
          <dgm:bulletEnabled val="1"/>
        </dgm:presLayoutVars>
      </dgm:prSet>
      <dgm:spPr/>
    </dgm:pt>
    <dgm:pt modelId="{87E14BEE-2ECF-46AA-84A6-1FFD403F04A6}" type="pres">
      <dgm:prSet presAssocID="{1865261E-E7EB-4388-820D-D5BB363140F3}" presName="comp3" presStyleCnt="0"/>
      <dgm:spPr/>
    </dgm:pt>
    <dgm:pt modelId="{05E667E5-8D03-43DA-A488-C8B8A53C200F}" type="pres">
      <dgm:prSet presAssocID="{1865261E-E7EB-4388-820D-D5BB363140F3}" presName="circle3" presStyleLbl="node1" presStyleIdx="2" presStyleCnt="4" custScaleX="47071" custScaleY="30929" custLinFactNeighborX="767" custLinFactNeighborY="32489"/>
      <dgm:spPr/>
    </dgm:pt>
    <dgm:pt modelId="{4FBB70F5-5E0D-4CC2-AE9C-F98291F35E44}" type="pres">
      <dgm:prSet presAssocID="{1865261E-E7EB-4388-820D-D5BB363140F3}" presName="c3text" presStyleLbl="node1" presStyleIdx="2" presStyleCnt="4">
        <dgm:presLayoutVars>
          <dgm:bulletEnabled val="1"/>
        </dgm:presLayoutVars>
      </dgm:prSet>
      <dgm:spPr/>
    </dgm:pt>
    <dgm:pt modelId="{FB91D65C-8A4E-4727-B944-BCC050488921}" type="pres">
      <dgm:prSet presAssocID="{1865261E-E7EB-4388-820D-D5BB363140F3}" presName="comp4" presStyleCnt="0"/>
      <dgm:spPr/>
    </dgm:pt>
    <dgm:pt modelId="{E075DD57-550F-4CAC-9721-CF93A00E897C}" type="pres">
      <dgm:prSet presAssocID="{1865261E-E7EB-4388-820D-D5BB363140F3}" presName="circle4" presStyleLbl="node1" presStyleIdx="3" presStyleCnt="4" custScaleX="49489" custScaleY="25959" custLinFactNeighborX="1302" custLinFactNeighborY="37768"/>
      <dgm:spPr/>
    </dgm:pt>
    <dgm:pt modelId="{3B84A7F6-D76A-4E06-B46C-B65C1AC04E0E}" type="pres">
      <dgm:prSet presAssocID="{1865261E-E7EB-4388-820D-D5BB363140F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C2A3717-AE4E-4C69-B8C2-1D2C602E2BB9}" type="presOf" srcId="{1865261E-E7EB-4388-820D-D5BB363140F3}" destId="{A730FA26-68DE-448E-A5D0-8093C08525A4}" srcOrd="0" destOrd="0" presId="urn:microsoft.com/office/officeart/2005/8/layout/venn2"/>
    <dgm:cxn modelId="{D02D2F22-AB47-4E3D-8F8B-909AFC00796F}" type="presOf" srcId="{330CC5BC-D591-49A7-817F-D0944AEA8B8F}" destId="{3B84A7F6-D76A-4E06-B46C-B65C1AC04E0E}" srcOrd="1" destOrd="0" presId="urn:microsoft.com/office/officeart/2005/8/layout/venn2"/>
    <dgm:cxn modelId="{66BEAD2B-9E53-4559-80D0-1BF3C62677D0}" srcId="{1865261E-E7EB-4388-820D-D5BB363140F3}" destId="{330CC5BC-D591-49A7-817F-D0944AEA8B8F}" srcOrd="3" destOrd="0" parTransId="{D74B8943-82B9-4823-AEF3-DB259FA0218C}" sibTransId="{D757BE74-441C-4B8B-B176-A2094DA487B4}"/>
    <dgm:cxn modelId="{B7F92B3E-F098-4550-B99F-7C389A396286}" type="presOf" srcId="{AC1922EC-0990-4DB9-ADC4-6A03705CAE25}" destId="{1AF8CF6D-9620-47C4-9386-1C8C900BD3DC}" srcOrd="0" destOrd="0" presId="urn:microsoft.com/office/officeart/2005/8/layout/venn2"/>
    <dgm:cxn modelId="{277D335E-3383-423E-9AB7-1B31FAA17DBB}" srcId="{1865261E-E7EB-4388-820D-D5BB363140F3}" destId="{B3882BFB-3911-4AE2-A53E-160E53249242}" srcOrd="0" destOrd="0" parTransId="{FA1F38AB-EB1B-4C7C-910F-518CAB7A9E03}" sibTransId="{2D626B64-2C52-4846-AB07-8EF5CDF67849}"/>
    <dgm:cxn modelId="{EB98BC46-7E2C-4F86-8938-2CA708FE2713}" type="presOf" srcId="{B3882BFB-3911-4AE2-A53E-160E53249242}" destId="{FD3B6F5D-7A26-405F-8FEC-741EC453966B}" srcOrd="0" destOrd="0" presId="urn:microsoft.com/office/officeart/2005/8/layout/venn2"/>
    <dgm:cxn modelId="{B4335649-C881-4E27-875B-018C0860BFC7}" type="presOf" srcId="{4F0F82A6-529D-4F97-97F2-CCF0A82E3867}" destId="{05E667E5-8D03-43DA-A488-C8B8A53C200F}" srcOrd="0" destOrd="0" presId="urn:microsoft.com/office/officeart/2005/8/layout/venn2"/>
    <dgm:cxn modelId="{EE698B6B-A38F-4368-9C61-72571AEEFF36}" type="presOf" srcId="{4F0F82A6-529D-4F97-97F2-CCF0A82E3867}" destId="{4FBB70F5-5E0D-4CC2-AE9C-F98291F35E44}" srcOrd="1" destOrd="0" presId="urn:microsoft.com/office/officeart/2005/8/layout/venn2"/>
    <dgm:cxn modelId="{0AC38B7F-684F-47B4-B0C1-CDBA3B1D7DC8}" type="presOf" srcId="{B3882BFB-3911-4AE2-A53E-160E53249242}" destId="{D8E002B1-82ED-4715-ABAB-6BB97A8E54C9}" srcOrd="1" destOrd="0" presId="urn:microsoft.com/office/officeart/2005/8/layout/venn2"/>
    <dgm:cxn modelId="{0FA6209B-9C62-4698-BAD8-B10940B48B35}" srcId="{1865261E-E7EB-4388-820D-D5BB363140F3}" destId="{AC1922EC-0990-4DB9-ADC4-6A03705CAE25}" srcOrd="1" destOrd="0" parTransId="{5093B89C-8E55-42A3-8BCC-81C69EF809C4}" sibTransId="{E2A5E933-D157-4133-8E80-2FB54E5A85BD}"/>
    <dgm:cxn modelId="{B83001DC-CBF2-4129-B0DE-6168759452D5}" type="presOf" srcId="{AC1922EC-0990-4DB9-ADC4-6A03705CAE25}" destId="{CCE5A59F-5921-41D7-8046-67AD1CB87DBA}" srcOrd="1" destOrd="0" presId="urn:microsoft.com/office/officeart/2005/8/layout/venn2"/>
    <dgm:cxn modelId="{FD4A55E5-A3F2-4FBC-898C-E96AFC15AA81}" type="presOf" srcId="{330CC5BC-D591-49A7-817F-D0944AEA8B8F}" destId="{E075DD57-550F-4CAC-9721-CF93A00E897C}" srcOrd="0" destOrd="0" presId="urn:microsoft.com/office/officeart/2005/8/layout/venn2"/>
    <dgm:cxn modelId="{F0F9BDEB-B685-4C8C-A387-AFFA90425ECD}" srcId="{1865261E-E7EB-4388-820D-D5BB363140F3}" destId="{4F0F82A6-529D-4F97-97F2-CCF0A82E3867}" srcOrd="2" destOrd="0" parTransId="{6BBBFCB2-FD81-40F5-AB8F-1B071A99201A}" sibTransId="{AEE7933D-C9A9-441B-B5C4-EA41E0B9173D}"/>
    <dgm:cxn modelId="{FB1C1110-EE3C-487E-BA3B-E79D22D3F332}" type="presParOf" srcId="{A730FA26-68DE-448E-A5D0-8093C08525A4}" destId="{0318620B-7B20-4036-BC38-2EC0E87D402F}" srcOrd="0" destOrd="0" presId="urn:microsoft.com/office/officeart/2005/8/layout/venn2"/>
    <dgm:cxn modelId="{4854D202-C567-4D94-A8F3-5A6D535A2A33}" type="presParOf" srcId="{0318620B-7B20-4036-BC38-2EC0E87D402F}" destId="{FD3B6F5D-7A26-405F-8FEC-741EC453966B}" srcOrd="0" destOrd="0" presId="urn:microsoft.com/office/officeart/2005/8/layout/venn2"/>
    <dgm:cxn modelId="{BF230375-3135-4832-922F-1A4A19CACFB5}" type="presParOf" srcId="{0318620B-7B20-4036-BC38-2EC0E87D402F}" destId="{D8E002B1-82ED-4715-ABAB-6BB97A8E54C9}" srcOrd="1" destOrd="0" presId="urn:microsoft.com/office/officeart/2005/8/layout/venn2"/>
    <dgm:cxn modelId="{939A46D0-01F6-4828-B216-A80D4AD04D07}" type="presParOf" srcId="{A730FA26-68DE-448E-A5D0-8093C08525A4}" destId="{85E15693-9B68-43B2-A2E6-30610CF7D268}" srcOrd="1" destOrd="0" presId="urn:microsoft.com/office/officeart/2005/8/layout/venn2"/>
    <dgm:cxn modelId="{B73A215D-D12E-4CBB-8B4D-7A8EAB64B391}" type="presParOf" srcId="{85E15693-9B68-43B2-A2E6-30610CF7D268}" destId="{1AF8CF6D-9620-47C4-9386-1C8C900BD3DC}" srcOrd="0" destOrd="0" presId="urn:microsoft.com/office/officeart/2005/8/layout/venn2"/>
    <dgm:cxn modelId="{1EFD36DD-31F3-4B30-A9ED-93A7B00866F1}" type="presParOf" srcId="{85E15693-9B68-43B2-A2E6-30610CF7D268}" destId="{CCE5A59F-5921-41D7-8046-67AD1CB87DBA}" srcOrd="1" destOrd="0" presId="urn:microsoft.com/office/officeart/2005/8/layout/venn2"/>
    <dgm:cxn modelId="{6D52D8B9-5E53-4C5B-8054-5B8CB4823BC7}" type="presParOf" srcId="{A730FA26-68DE-448E-A5D0-8093C08525A4}" destId="{87E14BEE-2ECF-46AA-84A6-1FFD403F04A6}" srcOrd="2" destOrd="0" presId="urn:microsoft.com/office/officeart/2005/8/layout/venn2"/>
    <dgm:cxn modelId="{462822B7-B32C-47D6-8827-E80FC5690205}" type="presParOf" srcId="{87E14BEE-2ECF-46AA-84A6-1FFD403F04A6}" destId="{05E667E5-8D03-43DA-A488-C8B8A53C200F}" srcOrd="0" destOrd="0" presId="urn:microsoft.com/office/officeart/2005/8/layout/venn2"/>
    <dgm:cxn modelId="{28C71F93-917B-4863-B375-11CBFB4BFF32}" type="presParOf" srcId="{87E14BEE-2ECF-46AA-84A6-1FFD403F04A6}" destId="{4FBB70F5-5E0D-4CC2-AE9C-F98291F35E44}" srcOrd="1" destOrd="0" presId="urn:microsoft.com/office/officeart/2005/8/layout/venn2"/>
    <dgm:cxn modelId="{0035433E-9D40-4E79-9ED3-39F5D1B55F4F}" type="presParOf" srcId="{A730FA26-68DE-448E-A5D0-8093C08525A4}" destId="{FB91D65C-8A4E-4727-B944-BCC050488921}" srcOrd="3" destOrd="0" presId="urn:microsoft.com/office/officeart/2005/8/layout/venn2"/>
    <dgm:cxn modelId="{927F01C1-CDDB-47FB-B277-CA998B678EB1}" type="presParOf" srcId="{FB91D65C-8A4E-4727-B944-BCC050488921}" destId="{E075DD57-550F-4CAC-9721-CF93A00E897C}" srcOrd="0" destOrd="0" presId="urn:microsoft.com/office/officeart/2005/8/layout/venn2"/>
    <dgm:cxn modelId="{98B6680D-9068-4F80-A41B-5445B6B62ED8}" type="presParOf" srcId="{FB91D65C-8A4E-4727-B944-BCC050488921}" destId="{3B84A7F6-D76A-4E06-B46C-B65C1AC04E0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B6F5D-7A26-405F-8FEC-741EC453966B}">
      <dsp:nvSpPr>
        <dsp:cNvPr id="0" name=""/>
        <dsp:cNvSpPr/>
      </dsp:nvSpPr>
      <dsp:spPr>
        <a:xfrm>
          <a:off x="2601146" y="0"/>
          <a:ext cx="5317723" cy="495760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rgbClr val="002060"/>
              </a:solidFill>
            </a:rPr>
            <a:t>L’histoire Inclusive de St Thomas vers les lois de 2005 et de 2013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>
            <a:solidFill>
              <a:srgbClr val="002060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>
            <a:solidFill>
              <a:srgbClr val="002060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 </a:t>
          </a:r>
        </a:p>
      </dsp:txBody>
      <dsp:txXfrm>
        <a:off x="3379909" y="1239400"/>
        <a:ext cx="3760198" cy="2478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B6F5D-7A26-405F-8FEC-741EC453966B}">
      <dsp:nvSpPr>
        <dsp:cNvPr id="0" name=""/>
        <dsp:cNvSpPr/>
      </dsp:nvSpPr>
      <dsp:spPr>
        <a:xfrm>
          <a:off x="2139507" y="0"/>
          <a:ext cx="6190509" cy="4957602"/>
        </a:xfrm>
        <a:prstGeom prst="ellipse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chemeClr val="tx1"/>
              </a:solidFill>
            </a:rPr>
            <a:t>Élèves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" kern="1200" dirty="0"/>
            <a:t> </a:t>
          </a:r>
        </a:p>
      </dsp:txBody>
      <dsp:txXfrm>
        <a:off x="4152970" y="247880"/>
        <a:ext cx="2163582" cy="743640"/>
      </dsp:txXfrm>
    </dsp:sp>
    <dsp:sp modelId="{1AF8CF6D-9620-47C4-9386-1C8C900BD3DC}">
      <dsp:nvSpPr>
        <dsp:cNvPr id="0" name=""/>
        <dsp:cNvSpPr/>
      </dsp:nvSpPr>
      <dsp:spPr>
        <a:xfrm>
          <a:off x="4589771" y="4087748"/>
          <a:ext cx="1225110" cy="858272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" kern="1200" dirty="0"/>
            <a:t>Communauté éducative </a:t>
          </a:r>
        </a:p>
      </dsp:txBody>
      <dsp:txXfrm>
        <a:off x="4916876" y="4141390"/>
        <a:ext cx="570901" cy="160926"/>
      </dsp:txXfrm>
    </dsp:sp>
    <dsp:sp modelId="{05E667E5-8D03-43DA-A488-C8B8A53C200F}">
      <dsp:nvSpPr>
        <dsp:cNvPr id="0" name=""/>
        <dsp:cNvSpPr/>
      </dsp:nvSpPr>
      <dsp:spPr>
        <a:xfrm>
          <a:off x="4643022" y="4341187"/>
          <a:ext cx="1148379" cy="56380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" kern="1200" dirty="0"/>
            <a:t>Historique </a:t>
          </a:r>
        </a:p>
      </dsp:txBody>
      <dsp:txXfrm>
        <a:off x="4811198" y="4482137"/>
        <a:ext cx="812026" cy="281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B6F5D-7A26-405F-8FEC-741EC453966B}">
      <dsp:nvSpPr>
        <dsp:cNvPr id="0" name=""/>
        <dsp:cNvSpPr/>
      </dsp:nvSpPr>
      <dsp:spPr>
        <a:xfrm>
          <a:off x="0" y="0"/>
          <a:ext cx="10286515" cy="5284893"/>
        </a:xfrm>
        <a:prstGeom prst="ellipse">
          <a:avLst/>
        </a:prstGeom>
        <a:solidFill>
          <a:srgbClr val="B6A5C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>
        <a:off x="3705202" y="264244"/>
        <a:ext cx="2876109" cy="792733"/>
      </dsp:txXfrm>
    </dsp:sp>
    <dsp:sp modelId="{1AF8CF6D-9620-47C4-9386-1C8C900BD3DC}">
      <dsp:nvSpPr>
        <dsp:cNvPr id="0" name=""/>
        <dsp:cNvSpPr/>
      </dsp:nvSpPr>
      <dsp:spPr>
        <a:xfrm>
          <a:off x="4289691" y="3939908"/>
          <a:ext cx="2044154" cy="134498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" kern="1200" dirty="0"/>
            <a:t>Élèves </a:t>
          </a:r>
        </a:p>
      </dsp:txBody>
      <dsp:txXfrm>
        <a:off x="4954552" y="4020607"/>
        <a:ext cx="714431" cy="242097"/>
      </dsp:txXfrm>
    </dsp:sp>
    <dsp:sp modelId="{05E667E5-8D03-43DA-A488-C8B8A53C200F}">
      <dsp:nvSpPr>
        <dsp:cNvPr id="0" name=""/>
        <dsp:cNvSpPr/>
      </dsp:nvSpPr>
      <dsp:spPr>
        <a:xfrm>
          <a:off x="4542483" y="4239261"/>
          <a:ext cx="1492591" cy="980738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" kern="1200" dirty="0"/>
            <a:t>Communauté éducative </a:t>
          </a:r>
        </a:p>
      </dsp:txBody>
      <dsp:txXfrm>
        <a:off x="4941005" y="4312816"/>
        <a:ext cx="695547" cy="220666"/>
      </dsp:txXfrm>
    </dsp:sp>
    <dsp:sp modelId="{E075DD57-550F-4CAC-9721-CF93A00E897C}">
      <dsp:nvSpPr>
        <dsp:cNvPr id="0" name=""/>
        <dsp:cNvSpPr/>
      </dsp:nvSpPr>
      <dsp:spPr>
        <a:xfrm>
          <a:off x="4768893" y="4736130"/>
          <a:ext cx="1046176" cy="54876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" kern="1200" dirty="0"/>
            <a:t>Historique </a:t>
          </a:r>
        </a:p>
      </dsp:txBody>
      <dsp:txXfrm>
        <a:off x="4922102" y="4873321"/>
        <a:ext cx="739758" cy="274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29824-83B2-4D1B-B465-061E269CC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11D63D-3EF5-4D77-8065-6EEA7A642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2656AE-60ED-4745-BCD9-FCB3772F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AE95B9-0A18-480F-BA9F-36E2A8FA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EE8DDB-1C09-4D71-92A2-ABE3038E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24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C703F-A9E6-4471-AD20-2EC91DE8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8B829A-CE4A-4696-BA5D-41A565256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42A9B6-39B9-43F9-ACF6-FC893DF7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777781-928D-44A9-9126-0DFBA4F0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A023A-4203-43C7-A59C-F7D8FE72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7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5F99E56-CA41-4FDB-B7E0-B2DB60457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57BC5C-E51B-4DA1-81D0-13BA481A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B94E-D0C7-477C-B3F4-6902CFF6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5B74CD-CBA8-4668-84A7-CC2B5862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A454B0-4241-4394-A2D2-FFCCE85D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45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30441-58DC-4FB6-A630-3F56E3D6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199AB7-0035-4F6E-85D8-43679F2D2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D81A7-A9FE-4E1B-8A2F-51469892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547186-8CE3-4407-B1FD-E8E9A43E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8A854-7C45-40CB-8C78-73DEEA0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266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FA559-E583-4F1C-B0EF-A5FF328A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F3F43D-ECD8-48FA-ABF7-EF31EF6CB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EA29CF-BD6F-4EAE-889B-D8ECD9B5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74DA0E-F8C7-4FB0-95A1-C222FC72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74A3F-232C-4827-8FF1-E3B394A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56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141F3-7D7E-44C2-8459-A6A27517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31AD1F-219D-4384-8EEC-2CB3A9932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2695EE-91E6-45B0-915F-33F9C2F83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2F5F81-AA23-4DBF-BFF4-D055CD67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7C2D6D-8F86-4C19-881B-C94C5DE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0B6473-C594-467B-BB7A-26891A5E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64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C5B64-689A-41A0-95F5-5A257D86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6727CF-B283-4A1F-A87B-F8A0934CC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B49B64-2D53-47DA-9B2E-5F20ED9EA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AC08EE-C233-4F47-8B63-896741588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4E17B1-0FFC-4503-AFD1-E24D4D35D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7066C7-807C-46FD-82D3-AAA0F35C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4BCFF9-9DA6-4268-97FC-D70AFF6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049EC1-C8B6-4C47-82B5-896DB31C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67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28F99-2B7E-46DE-98E4-F46E388B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E82262-C647-4FA9-B847-F87ACAD5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85EF48-D7F4-46F9-9BF3-6A3E0617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7EBDAC-4DF9-4FEA-8DD9-D065EBE6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39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910515-81F8-4C88-B817-ADCCA9C1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0EB447-8BB6-48B8-8EC1-FA209F4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D7F668-D955-4094-8EDB-9A384365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93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48825-F334-4007-AB11-F710D17C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40958-53BE-4F79-B69B-A6D5B117E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2EE74A-7FE6-40B2-8201-456E878D9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CF3C15-8E33-4655-A062-F9AE0BA3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E24B62-E9AA-4686-8CE3-29625F97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8881B8-9C51-4AF0-B1B2-98939F1B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430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726EE-885D-4769-9188-549E4409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11A796-E54D-4BF1-8657-A894A8E44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81900A-A54E-4857-8FEE-01CFA1E8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74D9E7-3982-4FA9-A068-665D1402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AAB4CA-7A24-494F-8E95-1C1189E5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C974E6-68D9-452C-9A35-8DC5001F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41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692F25-4A99-425A-B95D-5896BC68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5AA7D9-96B1-4ED8-893E-1346A518C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752D4-0FE8-40CE-AD80-7D935C2B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67C8-F968-4150-AC7C-821D2ABCADA0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2DFB60-BC1D-4351-8045-2C4D8D498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0635B8-E7E0-411F-9062-AEFD5C7D8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AA82-BF2F-4141-B286-3E8B8233721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81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sv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D77265E-24C3-41F9-9A6F-7676EB79AF8D}"/>
              </a:ext>
            </a:extLst>
          </p:cNvPr>
          <p:cNvPicPr/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209550"/>
            <a:ext cx="11904955" cy="643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55B979-908D-4A31-9B48-D5C1CABB5BBA}"/>
              </a:ext>
            </a:extLst>
          </p:cNvPr>
          <p:cNvSpPr txBox="1"/>
          <p:nvPr/>
        </p:nvSpPr>
        <p:spPr>
          <a:xfrm>
            <a:off x="452761" y="523783"/>
            <a:ext cx="116208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u="sng" dirty="0">
                <a:solidFill>
                  <a:srgbClr val="FF0066"/>
                </a:solidFill>
                <a:latin typeface="Bodoni MT Black" panose="02070A03080606020203" pitchFamily="18" charset="0"/>
              </a:rPr>
              <a:t>Ecole inclusive – STV  - Rentrée 2020</a:t>
            </a:r>
          </a:p>
          <a:p>
            <a:pPr algn="ctr">
              <a:lnSpc>
                <a:spcPct val="200000"/>
              </a:lnSpc>
            </a:pPr>
            <a:r>
              <a:rPr lang="fr-FR" dirty="0">
                <a:solidFill>
                  <a:srgbClr val="FF0066"/>
                </a:solidFill>
                <a:latin typeface="Bodoni MT Black" panose="02070A03080606020203" pitchFamily="18" charset="0"/>
              </a:rPr>
              <a:t>Rappel historique</a:t>
            </a:r>
          </a:p>
          <a:p>
            <a:pPr algn="ctr">
              <a:lnSpc>
                <a:spcPct val="200000"/>
              </a:lnSpc>
            </a:pPr>
            <a:r>
              <a:rPr lang="fr-FR" dirty="0">
                <a:solidFill>
                  <a:srgbClr val="FF0066"/>
                </a:solidFill>
                <a:latin typeface="Bodoni MT Black" panose="02070A03080606020203" pitchFamily="18" charset="0"/>
              </a:rPr>
              <a:t>Présentation de la structure actuelle </a:t>
            </a:r>
          </a:p>
          <a:p>
            <a:pPr algn="ctr">
              <a:lnSpc>
                <a:spcPct val="200000"/>
              </a:lnSpc>
            </a:pPr>
            <a:r>
              <a:rPr lang="fr-FR" dirty="0">
                <a:solidFill>
                  <a:srgbClr val="FF0066"/>
                </a:solidFill>
                <a:latin typeface="Bodoni MT Black" panose="02070A03080606020203" pitchFamily="18" charset="0"/>
              </a:rPr>
              <a:t>Les différents projets </a:t>
            </a:r>
          </a:p>
          <a:p>
            <a:pPr algn="ctr">
              <a:lnSpc>
                <a:spcPct val="200000"/>
              </a:lnSpc>
            </a:pPr>
            <a:r>
              <a:rPr lang="fr-FR" dirty="0">
                <a:solidFill>
                  <a:srgbClr val="FF0066"/>
                </a:solidFill>
                <a:latin typeface="Bodoni MT Black" panose="02070A03080606020203" pitchFamily="18" charset="0"/>
              </a:rPr>
              <a:t>Présentation de la structure Ulis à la rentrée 2020 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FFC0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6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72942" y="802955"/>
            <a:ext cx="7025833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Les </a:t>
            </a:r>
            <a:r>
              <a:rPr lang="en-US" sz="3600" b="1" dirty="0" err="1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E</a:t>
            </a:r>
            <a:r>
              <a:rPr lang="en-US" sz="3600" b="1" kern="1200" dirty="0" err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nseignantes</a:t>
            </a:r>
            <a:r>
              <a:rPr lang="en-US" sz="36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C</a:t>
            </a:r>
            <a:r>
              <a:rPr lang="en-US" sz="3600" kern="1200" dirty="0" err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oordonnatrices</a:t>
            </a:r>
            <a:endParaRPr lang="en-US" sz="3600" kern="1200" dirty="0">
              <a:solidFill>
                <a:srgbClr val="000000"/>
              </a:solidFill>
              <a:latin typeface="Abadi" panose="020B0604020104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 err="1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Mme</a:t>
            </a:r>
            <a:r>
              <a:rPr lang="en-US" sz="2000" b="1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 MARLIN / </a:t>
            </a:r>
            <a:r>
              <a:rPr lang="en-US" sz="2000" b="1" kern="1200" dirty="0" err="1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Mme</a:t>
            </a:r>
            <a:r>
              <a:rPr lang="en-US" sz="2000" b="1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 PERGET 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 descr="E:\12047723-designstyle-pixels-o.pn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 rot="21600000">
            <a:off x="429349" y="2528220"/>
            <a:ext cx="3661831" cy="182175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090574" y="2421682"/>
            <a:ext cx="4977578" cy="3111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u="sng" dirty="0">
              <a:solidFill>
                <a:srgbClr val="000000"/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Enseigner </a:t>
            </a:r>
            <a:r>
              <a:rPr lang="fr-FR" sz="2000" i="1" dirty="0">
                <a:solidFill>
                  <a:srgbClr val="000000"/>
                </a:solidFill>
                <a:latin typeface="Abadi" panose="020B0604020104020204" pitchFamily="34" charset="0"/>
              </a:rPr>
              <a:t>(enseignements adaptés)</a:t>
            </a:r>
            <a:endParaRPr lang="fr-FR" sz="2000" baseline="30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 Conseiller, guider, coopère </a:t>
            </a:r>
            <a:r>
              <a:rPr lang="fr-FR" sz="2000" i="1" dirty="0">
                <a:solidFill>
                  <a:srgbClr val="000000"/>
                </a:solidFill>
                <a:latin typeface="Abadi" panose="020B0604020104020204" pitchFamily="34" charset="0"/>
              </a:rPr>
              <a:t>( personne ressource)</a:t>
            </a:r>
            <a:endParaRPr lang="fr-FR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 Coordonner </a:t>
            </a:r>
            <a:r>
              <a:rPr lang="fr-FR" sz="2000" i="1" dirty="0">
                <a:solidFill>
                  <a:srgbClr val="000000"/>
                </a:solidFill>
                <a:latin typeface="Abadi" panose="020B0604020104020204" pitchFamily="34" charset="0"/>
              </a:rPr>
              <a:t>(partenaires)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 descr="E:\12047723-designstyle-pixels-o.pn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 rot="21600000">
            <a:off x="2441496" y="263749"/>
            <a:ext cx="2532690" cy="1260012"/>
          </a:xfrm>
          <a:prstGeom prst="rect">
            <a:avLst/>
          </a:prstGeom>
          <a:noFill/>
        </p:spPr>
      </p:pic>
      <p:sp>
        <p:nvSpPr>
          <p:cNvPr id="19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 descr="Image associÃ©e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3852" y="3875314"/>
            <a:ext cx="3734864" cy="267042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90574" y="1192192"/>
            <a:ext cx="6004970" cy="486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Abadi" panose="020B0604020104020204" pitchFamily="34" charset="0"/>
              </a:rPr>
              <a:t>L’</a:t>
            </a:r>
            <a:r>
              <a:rPr lang="en-US" sz="3600" dirty="0">
                <a:solidFill>
                  <a:srgbClr val="000000"/>
                </a:solidFill>
                <a:latin typeface="Abadi" panose="020B0604020104020204" pitchFamily="34" charset="0"/>
              </a:rPr>
              <a:t> A</a:t>
            </a:r>
            <a:r>
              <a:rPr lang="en-US" sz="3600" dirty="0">
                <a:solidFill>
                  <a:srgbClr val="B6A5C7"/>
                </a:solidFill>
                <a:latin typeface="Abadi" panose="020B0604020104020204" pitchFamily="34" charset="0"/>
              </a:rPr>
              <a:t>E</a:t>
            </a:r>
            <a: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  <a:t>S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H</a:t>
            </a:r>
            <a:r>
              <a:rPr lang="en-US" sz="3600" dirty="0">
                <a:solidFill>
                  <a:srgbClr val="000000"/>
                </a:solidFill>
                <a:latin typeface="Abadi" panose="020B0604020104020204" pitchFamily="34" charset="0"/>
              </a:rPr>
              <a:t>-</a:t>
            </a:r>
            <a:r>
              <a:rPr lang="en-US" sz="3600" dirty="0">
                <a:solidFill>
                  <a:srgbClr val="00B050"/>
                </a:solidFill>
                <a:latin typeface="Abadi" panose="020B0604020104020204" pitchFamily="34" charset="0"/>
              </a:rPr>
              <a:t>co</a:t>
            </a:r>
            <a:r>
              <a:rPr lang="en-US" sz="36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Mme ……………………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1700" i="1" u="sng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1700" i="1" u="sng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Accompagner </a:t>
            </a:r>
            <a:r>
              <a:rPr lang="fr-FR" sz="2000" i="1" dirty="0">
                <a:solidFill>
                  <a:srgbClr val="000000"/>
                </a:solidFill>
                <a:latin typeface="Abadi" panose="020B0604020104020204" pitchFamily="34" charset="0"/>
              </a:rPr>
              <a:t>(classe de référence / ULIS)</a:t>
            </a:r>
            <a:endParaRPr lang="fr-FR" sz="2000" baseline="30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 Accompagner, veiller </a:t>
            </a:r>
            <a:r>
              <a:rPr lang="fr-FR" sz="2000" i="1" dirty="0">
                <a:solidFill>
                  <a:srgbClr val="000000"/>
                </a:solidFill>
                <a:latin typeface="Abadi" panose="020B0604020104020204" pitchFamily="34" charset="0"/>
              </a:rPr>
              <a:t>(vie collective)</a:t>
            </a:r>
            <a:endParaRPr lang="fr-FR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 Participer ( ESS,...)</a:t>
            </a:r>
            <a:endParaRPr lang="fr-FR" sz="2000" i="1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 descr="E:\12047723-designstyle-pixels-o.pn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 rot="21600000">
            <a:off x="429349" y="2528220"/>
            <a:ext cx="3661831" cy="182175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090574" y="2421682"/>
            <a:ext cx="5518834" cy="2497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i="1" u="sng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Accueillir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endParaRPr lang="en-US" sz="22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Adapter  les </a:t>
            </a: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apprentissages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Prendre </a:t>
            </a: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en compte difficultés/besoins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   des élèves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D1891-E415-4F72-B994-31B39805A524}"/>
              </a:ext>
            </a:extLst>
          </p:cNvPr>
          <p:cNvSpPr/>
          <p:nvPr/>
        </p:nvSpPr>
        <p:spPr>
          <a:xfrm>
            <a:off x="6889701" y="1308658"/>
            <a:ext cx="3348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rgbClr val="00B050"/>
                </a:solidFill>
                <a:latin typeface="Abadi" panose="020B0604020104020204" pitchFamily="34" charset="0"/>
              </a:rPr>
              <a:t>L</a:t>
            </a:r>
            <a:r>
              <a:rPr lang="fr-FR" sz="3600" dirty="0">
                <a:latin typeface="Abadi" panose="020B0604020104020204" pitchFamily="34" charset="0"/>
              </a:rPr>
              <a:t>es </a:t>
            </a:r>
            <a:r>
              <a:rPr lang="fr-FR" sz="3600" dirty="0">
                <a:solidFill>
                  <a:srgbClr val="FFC000"/>
                </a:solidFill>
                <a:latin typeface="Abadi" panose="020B0604020104020204" pitchFamily="34" charset="0"/>
              </a:rPr>
              <a:t>E</a:t>
            </a:r>
            <a:r>
              <a:rPr lang="fr-FR" sz="3600" dirty="0">
                <a:latin typeface="Abadi" panose="020B0604020104020204" pitchFamily="34" charset="0"/>
              </a:rPr>
              <a:t>nseignants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 descr="E:\12047723-designstyle-pixels-o.pn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 rot="21600000">
            <a:off x="2441496" y="263749"/>
            <a:ext cx="2532690" cy="1260012"/>
          </a:xfrm>
          <a:prstGeom prst="rect">
            <a:avLst/>
          </a:prstGeom>
          <a:noFill/>
        </p:spPr>
      </p:pic>
      <p:sp>
        <p:nvSpPr>
          <p:cNvPr id="20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 descr="Image associÃ©e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21600000">
            <a:off x="627408" y="3875314"/>
            <a:ext cx="3147752" cy="267042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90573" y="511629"/>
            <a:ext cx="5981683" cy="5127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500" b="1" dirty="0">
                <a:solidFill>
                  <a:srgbClr val="00B050"/>
                </a:solidFill>
                <a:latin typeface="Abadi" panose="020B0604020104020204" pitchFamily="34" charset="0"/>
              </a:rPr>
              <a:t>L</a:t>
            </a:r>
            <a:r>
              <a:rPr lang="en-US" sz="6500" dirty="0">
                <a:solidFill>
                  <a:srgbClr val="00B050"/>
                </a:solidFill>
                <a:latin typeface="Abadi" panose="020B0604020104020204" pitchFamily="34" charset="0"/>
              </a:rPr>
              <a:t>es </a:t>
            </a:r>
            <a:r>
              <a:rPr lang="fr-FR" sz="6500" dirty="0">
                <a:solidFill>
                  <a:srgbClr val="000000"/>
                </a:solidFill>
                <a:latin typeface="Abadi" panose="020B0604020104020204" pitchFamily="34" charset="0"/>
              </a:rPr>
              <a:t>élèves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r-FR" sz="36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r-FR" sz="36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 u="sng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badi" panose="020B0604020104020204" pitchFamily="34" charset="0"/>
              </a:rPr>
              <a:t>Adolescents et </a:t>
            </a: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</a:rPr>
              <a:t>collégiens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badi" panose="020B0604020104020204" pitchFamily="34" charset="0"/>
              </a:rPr>
              <a:t> B.E.P             ULIS </a:t>
            </a:r>
            <a:r>
              <a:rPr lang="en-US" sz="3600" i="1" dirty="0">
                <a:solidFill>
                  <a:srgbClr val="000000"/>
                </a:solidFill>
                <a:latin typeface="Abadi" panose="020B0604020104020204" pitchFamily="34" charset="0"/>
              </a:rPr>
              <a:t>(acquis cycle 2/3/4)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badi" panose="020B0604020104020204" pitchFamily="34" charset="0"/>
              </a:rPr>
              <a:t>T.F.C </a:t>
            </a: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</a:rPr>
              <a:t>( troubles des fonctions cognitives)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</a:rPr>
              <a:t>Mémoire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</a:rPr>
              <a:t>Raisonnement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</a:rPr>
              <a:t>Planification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</a:rPr>
              <a:t>Attention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</a:rPr>
              <a:t>Concentration    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</a:rPr>
              <a:t>Dys.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</a:rPr>
              <a:t>Gestion des émotions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3200" dirty="0">
                <a:solidFill>
                  <a:srgbClr val="000000"/>
                </a:solidFill>
                <a:latin typeface="Abadi" panose="020B0604020104020204" pitchFamily="34" charset="0"/>
              </a:rPr>
              <a:t> …</a:t>
            </a:r>
          </a:p>
        </p:txBody>
      </p:sp>
      <p:sp>
        <p:nvSpPr>
          <p:cNvPr id="8" name="Flèche droite rayée 7"/>
          <p:cNvSpPr/>
          <p:nvPr/>
        </p:nvSpPr>
        <p:spPr>
          <a:xfrm>
            <a:off x="7134406" y="2428914"/>
            <a:ext cx="779510" cy="216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7030A0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94105" y="802955"/>
            <a:ext cx="4977976" cy="1455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Et les </a:t>
            </a:r>
            <a:r>
              <a:rPr lang="fr-FR" sz="3600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+mj-cs"/>
              </a:rPr>
              <a:t>a</a:t>
            </a: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utres </a:t>
            </a:r>
            <a:r>
              <a:rPr lang="fr-FR" sz="36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é</a:t>
            </a:r>
            <a:r>
              <a:rPr lang="fr-FR" sz="36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lèves ?</a:t>
            </a:r>
          </a:p>
        </p:txBody>
      </p:sp>
      <p:sp>
        <p:nvSpPr>
          <p:cNvPr id="7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 descr="E:\12047723-designstyle-pixels-o.pn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 rot="21600000">
            <a:off x="2441496" y="263749"/>
            <a:ext cx="2532690" cy="1260012"/>
          </a:xfrm>
          <a:prstGeom prst="rect">
            <a:avLst/>
          </a:prstGeom>
          <a:noFill/>
        </p:spPr>
      </p:pic>
      <p:sp>
        <p:nvSpPr>
          <p:cNvPr id="7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650" name="Picture 2" descr="RÃ©sultat de recherche d'images pour &quot;image rÃ©pondre aux questions&quot;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600000">
            <a:off x="321732" y="3946529"/>
            <a:ext cx="3759105" cy="25279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83629" y="2421682"/>
            <a:ext cx="5984523" cy="235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i="1" u="sng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 Répondre à leurs questions 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Les informer: vie de classe, EMC,…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En cours d’année:   Atelier de sensibilisation au     handicap …..?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3AD462-FB52-4BA1-BE56-3C863B023536}"/>
              </a:ext>
            </a:extLst>
          </p:cNvPr>
          <p:cNvPicPr/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" y="97654"/>
            <a:ext cx="11336785" cy="6550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AB5D408-CC88-4764-A671-E3454ADCCF98}"/>
              </a:ext>
            </a:extLst>
          </p:cNvPr>
          <p:cNvGrpSpPr/>
          <p:nvPr/>
        </p:nvGrpSpPr>
        <p:grpSpPr>
          <a:xfrm>
            <a:off x="4125143" y="1924370"/>
            <a:ext cx="4213962" cy="4213962"/>
            <a:chOff x="4125143" y="1924370"/>
            <a:chExt cx="4213962" cy="4213962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2F9292AE-0FC2-49B8-BD67-D7994D49BDC7}"/>
                </a:ext>
              </a:extLst>
            </p:cNvPr>
            <p:cNvSpPr/>
            <p:nvPr/>
          </p:nvSpPr>
          <p:spPr>
            <a:xfrm>
              <a:off x="4125143" y="1924370"/>
              <a:ext cx="4213962" cy="4213962"/>
            </a:xfrm>
            <a:custGeom>
              <a:avLst/>
              <a:gdLst>
                <a:gd name="connsiteX0" fmla="*/ 0 w 4213962"/>
                <a:gd name="connsiteY0" fmla="*/ 2106981 h 4213962"/>
                <a:gd name="connsiteX1" fmla="*/ 2106981 w 4213962"/>
                <a:gd name="connsiteY1" fmla="*/ 0 h 4213962"/>
                <a:gd name="connsiteX2" fmla="*/ 4213962 w 4213962"/>
                <a:gd name="connsiteY2" fmla="*/ 2106981 h 4213962"/>
                <a:gd name="connsiteX3" fmla="*/ 2106981 w 4213962"/>
                <a:gd name="connsiteY3" fmla="*/ 4213962 h 4213962"/>
                <a:gd name="connsiteX4" fmla="*/ 0 w 4213962"/>
                <a:gd name="connsiteY4" fmla="*/ 2106981 h 42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3962" h="4213962">
                  <a:moveTo>
                    <a:pt x="0" y="2106981"/>
                  </a:moveTo>
                  <a:cubicBezTo>
                    <a:pt x="0" y="943328"/>
                    <a:pt x="943328" y="0"/>
                    <a:pt x="2106981" y="0"/>
                  </a:cubicBezTo>
                  <a:cubicBezTo>
                    <a:pt x="3270634" y="0"/>
                    <a:pt x="4213962" y="943328"/>
                    <a:pt x="4213962" y="2106981"/>
                  </a:cubicBezTo>
                  <a:cubicBezTo>
                    <a:pt x="4213962" y="3270634"/>
                    <a:pt x="3270634" y="4213962"/>
                    <a:pt x="2106981" y="4213962"/>
                  </a:cubicBezTo>
                  <a:cubicBezTo>
                    <a:pt x="943328" y="4213962"/>
                    <a:pt x="0" y="3270634"/>
                    <a:pt x="0" y="2106981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6578" tIns="320535" rIns="1276577" bIns="356528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MODALITES</a:t>
              </a: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142D3A2-C902-4973-A9FC-D3F8055227E1}"/>
                </a:ext>
              </a:extLst>
            </p:cNvPr>
            <p:cNvSpPr/>
            <p:nvPr/>
          </p:nvSpPr>
          <p:spPr>
            <a:xfrm>
              <a:off x="4496963" y="2668010"/>
              <a:ext cx="3470322" cy="3470322"/>
            </a:xfrm>
            <a:custGeom>
              <a:avLst/>
              <a:gdLst>
                <a:gd name="connsiteX0" fmla="*/ 0 w 3470322"/>
                <a:gd name="connsiteY0" fmla="*/ 1735161 h 3470322"/>
                <a:gd name="connsiteX1" fmla="*/ 1735161 w 3470322"/>
                <a:gd name="connsiteY1" fmla="*/ 0 h 3470322"/>
                <a:gd name="connsiteX2" fmla="*/ 3470322 w 3470322"/>
                <a:gd name="connsiteY2" fmla="*/ 1735161 h 3470322"/>
                <a:gd name="connsiteX3" fmla="*/ 1735161 w 3470322"/>
                <a:gd name="connsiteY3" fmla="*/ 3470322 h 3470322"/>
                <a:gd name="connsiteX4" fmla="*/ 0 w 3470322"/>
                <a:gd name="connsiteY4" fmla="*/ 1735161 h 347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322" h="3470322">
                  <a:moveTo>
                    <a:pt x="0" y="1735161"/>
                  </a:moveTo>
                  <a:cubicBezTo>
                    <a:pt x="0" y="776858"/>
                    <a:pt x="776858" y="0"/>
                    <a:pt x="1735161" y="0"/>
                  </a:cubicBezTo>
                  <a:cubicBezTo>
                    <a:pt x="2693464" y="0"/>
                    <a:pt x="3470322" y="776858"/>
                    <a:pt x="3470322" y="1735161"/>
                  </a:cubicBezTo>
                  <a:cubicBezTo>
                    <a:pt x="3470322" y="2693464"/>
                    <a:pt x="2693464" y="3470322"/>
                    <a:pt x="1735161" y="3470322"/>
                  </a:cubicBezTo>
                  <a:cubicBezTo>
                    <a:pt x="776858" y="3470322"/>
                    <a:pt x="0" y="2693464"/>
                    <a:pt x="0" y="1735161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5448" tIns="317685" rIns="915447" bIns="283019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ÉLEVES </a:t>
              </a: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0E82A51-E4A0-40CE-BD77-DAD9B0BA7966}"/>
                </a:ext>
              </a:extLst>
            </p:cNvPr>
            <p:cNvSpPr/>
            <p:nvPr/>
          </p:nvSpPr>
          <p:spPr>
            <a:xfrm>
              <a:off x="4868784" y="3411651"/>
              <a:ext cx="2726681" cy="2726681"/>
            </a:xfrm>
            <a:custGeom>
              <a:avLst/>
              <a:gdLst>
                <a:gd name="connsiteX0" fmla="*/ 0 w 2726681"/>
                <a:gd name="connsiteY0" fmla="*/ 1363341 h 2726681"/>
                <a:gd name="connsiteX1" fmla="*/ 1363341 w 2726681"/>
                <a:gd name="connsiteY1" fmla="*/ 0 h 2726681"/>
                <a:gd name="connsiteX2" fmla="*/ 2726682 w 2726681"/>
                <a:gd name="connsiteY2" fmla="*/ 1363341 h 2726681"/>
                <a:gd name="connsiteX3" fmla="*/ 1363341 w 2726681"/>
                <a:gd name="connsiteY3" fmla="*/ 2726682 h 2726681"/>
                <a:gd name="connsiteX4" fmla="*/ 0 w 2726681"/>
                <a:gd name="connsiteY4" fmla="*/ 1363341 h 272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681" h="2726681">
                  <a:moveTo>
                    <a:pt x="0" y="1363341"/>
                  </a:moveTo>
                  <a:cubicBezTo>
                    <a:pt x="0" y="610389"/>
                    <a:pt x="610389" y="0"/>
                    <a:pt x="1363341" y="0"/>
                  </a:cubicBezTo>
                  <a:cubicBezTo>
                    <a:pt x="2116293" y="0"/>
                    <a:pt x="2726682" y="610389"/>
                    <a:pt x="2726682" y="1363341"/>
                  </a:cubicBezTo>
                  <a:cubicBezTo>
                    <a:pt x="2726682" y="2116293"/>
                    <a:pt x="2116293" y="2726682"/>
                    <a:pt x="1363341" y="2726682"/>
                  </a:cubicBezTo>
                  <a:cubicBezTo>
                    <a:pt x="610389" y="2726682"/>
                    <a:pt x="0" y="2116293"/>
                    <a:pt x="0" y="1363341"/>
                  </a:cubicBez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368" tIns="323633" rIns="705369" bIns="20687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Communauté éducative </a:t>
              </a: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1D0A18E-3C40-4E55-B246-E87038A0C7D3}"/>
                </a:ext>
              </a:extLst>
            </p:cNvPr>
            <p:cNvSpPr/>
            <p:nvPr/>
          </p:nvSpPr>
          <p:spPr>
            <a:xfrm>
              <a:off x="5240604" y="4155291"/>
              <a:ext cx="1983041" cy="1983041"/>
            </a:xfrm>
            <a:custGeom>
              <a:avLst/>
              <a:gdLst>
                <a:gd name="connsiteX0" fmla="*/ 0 w 1983041"/>
                <a:gd name="connsiteY0" fmla="*/ 991521 h 1983041"/>
                <a:gd name="connsiteX1" fmla="*/ 991521 w 1983041"/>
                <a:gd name="connsiteY1" fmla="*/ 0 h 1983041"/>
                <a:gd name="connsiteX2" fmla="*/ 1983042 w 1983041"/>
                <a:gd name="connsiteY2" fmla="*/ 991521 h 1983041"/>
                <a:gd name="connsiteX3" fmla="*/ 991521 w 1983041"/>
                <a:gd name="connsiteY3" fmla="*/ 1983042 h 1983041"/>
                <a:gd name="connsiteX4" fmla="*/ 0 w 1983041"/>
                <a:gd name="connsiteY4" fmla="*/ 991521 h 198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041" h="1983041">
                  <a:moveTo>
                    <a:pt x="0" y="991521"/>
                  </a:moveTo>
                  <a:cubicBezTo>
                    <a:pt x="0" y="443919"/>
                    <a:pt x="443919" y="0"/>
                    <a:pt x="991521" y="0"/>
                  </a:cubicBezTo>
                  <a:cubicBezTo>
                    <a:pt x="1539123" y="0"/>
                    <a:pt x="1983042" y="443919"/>
                    <a:pt x="1983042" y="991521"/>
                  </a:cubicBezTo>
                  <a:cubicBezTo>
                    <a:pt x="1983042" y="1539123"/>
                    <a:pt x="1539123" y="1983042"/>
                    <a:pt x="991521" y="1983042"/>
                  </a:cubicBezTo>
                  <a:cubicBezTo>
                    <a:pt x="443919" y="1983042"/>
                    <a:pt x="0" y="1539123"/>
                    <a:pt x="0" y="991521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642" tIns="573993" rIns="368642" bIns="57399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Historique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D2CBCB3-E99A-42F5-8D44-84E482F1EACD}"/>
              </a:ext>
            </a:extLst>
          </p:cNvPr>
          <p:cNvSpPr/>
          <p:nvPr/>
        </p:nvSpPr>
        <p:spPr>
          <a:xfrm>
            <a:off x="3212294" y="152268"/>
            <a:ext cx="5234766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u="sng" dirty="0">
                <a:solidFill>
                  <a:srgbClr val="FF0066"/>
                </a:solidFill>
                <a:latin typeface="Bodoni MT Black" panose="02070A03080606020203" pitchFamily="18" charset="0"/>
              </a:rPr>
              <a:t>Ecole inclusive à St Thomas – rentrée 2020</a:t>
            </a:r>
          </a:p>
        </p:txBody>
      </p:sp>
    </p:spTree>
    <p:extLst>
      <p:ext uri="{BB962C8B-B14F-4D97-AF65-F5344CB8AC3E}">
        <p14:creationId xmlns:p14="http://schemas.microsoft.com/office/powerpoint/2010/main" val="428410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3AD462-FB52-4BA1-BE56-3C863B023536}"/>
              </a:ext>
            </a:extLst>
          </p:cNvPr>
          <p:cNvPicPr/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" y="97654"/>
            <a:ext cx="11336785" cy="6550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66522F62-A729-4E60-AF94-F3E727074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418760"/>
              </p:ext>
            </p:extLst>
          </p:nvPr>
        </p:nvGraphicFramePr>
        <p:xfrm>
          <a:off x="967667" y="1180730"/>
          <a:ext cx="10466772" cy="495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D2CBCB3-E99A-42F5-8D44-84E482F1EACD}"/>
              </a:ext>
            </a:extLst>
          </p:cNvPr>
          <p:cNvSpPr/>
          <p:nvPr/>
        </p:nvSpPr>
        <p:spPr>
          <a:xfrm>
            <a:off x="3212294" y="152268"/>
            <a:ext cx="5234766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u="sng" dirty="0">
                <a:solidFill>
                  <a:srgbClr val="FF0066"/>
                </a:solidFill>
                <a:latin typeface="Bodoni MT Black" panose="02070A03080606020203" pitchFamily="18" charset="0"/>
              </a:rPr>
              <a:t>Ecole inclusive à St Thomas – rentrée 2020</a:t>
            </a:r>
          </a:p>
        </p:txBody>
      </p:sp>
      <p:sp>
        <p:nvSpPr>
          <p:cNvPr id="5" name="Rectangle 4" descr="Wheelchair Access">
            <a:extLst>
              <a:ext uri="{FF2B5EF4-FFF2-40B4-BE49-F238E27FC236}">
                <a16:creationId xmlns:a16="http://schemas.microsoft.com/office/drawing/2014/main" id="{18EDF654-169C-4743-93BA-4CB8108DB6A1}"/>
              </a:ext>
            </a:extLst>
          </p:cNvPr>
          <p:cNvSpPr/>
          <p:nvPr/>
        </p:nvSpPr>
        <p:spPr>
          <a:xfrm>
            <a:off x="4483222" y="3519997"/>
            <a:ext cx="903277" cy="970599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 descr="Classroom">
            <a:extLst>
              <a:ext uri="{FF2B5EF4-FFF2-40B4-BE49-F238E27FC236}">
                <a16:creationId xmlns:a16="http://schemas.microsoft.com/office/drawing/2014/main" id="{BE9EDF70-1BED-4A48-AED7-40E635147A1C}"/>
              </a:ext>
            </a:extLst>
          </p:cNvPr>
          <p:cNvSpPr/>
          <p:nvPr/>
        </p:nvSpPr>
        <p:spPr>
          <a:xfrm>
            <a:off x="6459279" y="3429000"/>
            <a:ext cx="903278" cy="1061596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D18ED8B-8B66-4313-BE99-098E8C39DE9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299" y="4655624"/>
            <a:ext cx="1375488" cy="1061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23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3AD462-FB52-4BA1-BE56-3C863B023536}"/>
              </a:ext>
            </a:extLst>
          </p:cNvPr>
          <p:cNvPicPr/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" y="106363"/>
            <a:ext cx="11336785" cy="6550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D17C716-FB07-4B84-9221-D778AD9E6CB4}"/>
              </a:ext>
            </a:extLst>
          </p:cNvPr>
          <p:cNvGrpSpPr/>
          <p:nvPr/>
        </p:nvGrpSpPr>
        <p:grpSpPr>
          <a:xfrm>
            <a:off x="3212300" y="1128479"/>
            <a:ext cx="6039649" cy="4957602"/>
            <a:chOff x="3212300" y="1128479"/>
            <a:chExt cx="6039649" cy="495760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47E851A-92B1-49BA-8B88-30AC971DB46E}"/>
                </a:ext>
              </a:extLst>
            </p:cNvPr>
            <p:cNvSpPr/>
            <p:nvPr/>
          </p:nvSpPr>
          <p:spPr>
            <a:xfrm>
              <a:off x="3212300" y="1128479"/>
              <a:ext cx="6039649" cy="4957602"/>
            </a:xfrm>
            <a:custGeom>
              <a:avLst/>
              <a:gdLst>
                <a:gd name="connsiteX0" fmla="*/ 0 w 6039649"/>
                <a:gd name="connsiteY0" fmla="*/ 2478801 h 4957602"/>
                <a:gd name="connsiteX1" fmla="*/ 3019825 w 6039649"/>
                <a:gd name="connsiteY1" fmla="*/ 0 h 4957602"/>
                <a:gd name="connsiteX2" fmla="*/ 6039650 w 6039649"/>
                <a:gd name="connsiteY2" fmla="*/ 2478801 h 4957602"/>
                <a:gd name="connsiteX3" fmla="*/ 3019825 w 6039649"/>
                <a:gd name="connsiteY3" fmla="*/ 4957602 h 4957602"/>
                <a:gd name="connsiteX4" fmla="*/ 0 w 6039649"/>
                <a:gd name="connsiteY4" fmla="*/ 2478801 h 495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9649" h="4957602">
                  <a:moveTo>
                    <a:pt x="0" y="2478801"/>
                  </a:moveTo>
                  <a:cubicBezTo>
                    <a:pt x="0" y="1109797"/>
                    <a:pt x="1352022" y="0"/>
                    <a:pt x="3019825" y="0"/>
                  </a:cubicBezTo>
                  <a:cubicBezTo>
                    <a:pt x="4687628" y="0"/>
                    <a:pt x="6039650" y="1109797"/>
                    <a:pt x="6039650" y="2478801"/>
                  </a:cubicBezTo>
                  <a:cubicBezTo>
                    <a:pt x="6039650" y="3847805"/>
                    <a:pt x="4687628" y="4957602"/>
                    <a:pt x="3019825" y="4957602"/>
                  </a:cubicBezTo>
                  <a:cubicBezTo>
                    <a:pt x="1352022" y="4957602"/>
                    <a:pt x="0" y="3847805"/>
                    <a:pt x="0" y="2478801"/>
                  </a:cubicBez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8897" tIns="656300" rIns="1718897" bIns="402747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4000" kern="1200" dirty="0"/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4000" kern="1200" dirty="0"/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4000" kern="1200" dirty="0"/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4000" kern="1200" dirty="0"/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kern="1200" dirty="0"/>
                <a:t>Communauté éducative 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CE, RN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Enseignants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Vie scolaire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APS et équipe pastorale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 AESH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Infirmières, psychologue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Restauration 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Accueil 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Administration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Entretien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kern="1200" dirty="0">
                  <a:solidFill>
                    <a:srgbClr val="FFFF00"/>
                  </a:solidFill>
                </a:rPr>
                <a:t>Informatique… </a:t>
              </a: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200" b="1" kern="1200" dirty="0">
                <a:solidFill>
                  <a:srgbClr val="FFFF00"/>
                </a:solidFill>
              </a:endParaRPr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47238061-D15A-47AB-9292-B1579F156BA0}"/>
                </a:ext>
              </a:extLst>
            </p:cNvPr>
            <p:cNvSpPr/>
            <p:nvPr/>
          </p:nvSpPr>
          <p:spPr>
            <a:xfrm>
              <a:off x="5734964" y="5292097"/>
              <a:ext cx="1016482" cy="762826"/>
            </a:xfrm>
            <a:custGeom>
              <a:avLst/>
              <a:gdLst>
                <a:gd name="connsiteX0" fmla="*/ 0 w 1016482"/>
                <a:gd name="connsiteY0" fmla="*/ 381413 h 762826"/>
                <a:gd name="connsiteX1" fmla="*/ 508241 w 1016482"/>
                <a:gd name="connsiteY1" fmla="*/ 0 h 762826"/>
                <a:gd name="connsiteX2" fmla="*/ 1016482 w 1016482"/>
                <a:gd name="connsiteY2" fmla="*/ 381413 h 762826"/>
                <a:gd name="connsiteX3" fmla="*/ 508241 w 1016482"/>
                <a:gd name="connsiteY3" fmla="*/ 762826 h 762826"/>
                <a:gd name="connsiteX4" fmla="*/ 0 w 1016482"/>
                <a:gd name="connsiteY4" fmla="*/ 381413 h 76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482" h="762826">
                  <a:moveTo>
                    <a:pt x="0" y="381413"/>
                  </a:moveTo>
                  <a:cubicBezTo>
                    <a:pt x="0" y="170764"/>
                    <a:pt x="227547" y="0"/>
                    <a:pt x="508241" y="0"/>
                  </a:cubicBezTo>
                  <a:cubicBezTo>
                    <a:pt x="788935" y="0"/>
                    <a:pt x="1016482" y="170764"/>
                    <a:pt x="1016482" y="381413"/>
                  </a:cubicBezTo>
                  <a:cubicBezTo>
                    <a:pt x="1016482" y="592062"/>
                    <a:pt x="788935" y="762826"/>
                    <a:pt x="508241" y="762826"/>
                  </a:cubicBezTo>
                  <a:cubicBezTo>
                    <a:pt x="227547" y="762826"/>
                    <a:pt x="0" y="592062"/>
                    <a:pt x="0" y="38141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420" tIns="226266" rIns="184421" bIns="22626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500" kern="1200" dirty="0">
                  <a:solidFill>
                    <a:srgbClr val="002060"/>
                  </a:solidFill>
                </a:rPr>
                <a:t>Historique</a:t>
              </a:r>
            </a:p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500" kern="1200" dirty="0">
                <a:solidFill>
                  <a:srgbClr val="002060"/>
                </a:solidFill>
              </a:endParaRPr>
            </a:p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500" kern="1200" dirty="0"/>
                <a:t>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D2CBCB3-E99A-42F5-8D44-84E482F1EACD}"/>
              </a:ext>
            </a:extLst>
          </p:cNvPr>
          <p:cNvSpPr/>
          <p:nvPr/>
        </p:nvSpPr>
        <p:spPr>
          <a:xfrm>
            <a:off x="3212294" y="152268"/>
            <a:ext cx="5234766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u="sng" dirty="0">
                <a:solidFill>
                  <a:srgbClr val="FF0066"/>
                </a:solidFill>
                <a:latin typeface="Bodoni MT Black" panose="02070A03080606020203" pitchFamily="18" charset="0"/>
              </a:rPr>
              <a:t>Ecole inclusive à St Thomas – rentrée 2020</a:t>
            </a:r>
          </a:p>
        </p:txBody>
      </p:sp>
    </p:spTree>
    <p:extLst>
      <p:ext uri="{BB962C8B-B14F-4D97-AF65-F5344CB8AC3E}">
        <p14:creationId xmlns:p14="http://schemas.microsoft.com/office/powerpoint/2010/main" val="138284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3AD462-FB52-4BA1-BE56-3C863B023536}"/>
              </a:ext>
            </a:extLst>
          </p:cNvPr>
          <p:cNvPicPr/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" y="97654"/>
            <a:ext cx="11336785" cy="6550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66522F62-A729-4E60-AF94-F3E727074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597054"/>
              </p:ext>
            </p:extLst>
          </p:nvPr>
        </p:nvGraphicFramePr>
        <p:xfrm>
          <a:off x="967667" y="1180730"/>
          <a:ext cx="10528916" cy="495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D2CBCB3-E99A-42F5-8D44-84E482F1EACD}"/>
              </a:ext>
            </a:extLst>
          </p:cNvPr>
          <p:cNvSpPr/>
          <p:nvPr/>
        </p:nvSpPr>
        <p:spPr>
          <a:xfrm>
            <a:off x="3212294" y="152268"/>
            <a:ext cx="5234766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u="sng" dirty="0">
                <a:solidFill>
                  <a:srgbClr val="FF0066"/>
                </a:solidFill>
                <a:latin typeface="Bodoni MT Black" panose="02070A03080606020203" pitchFamily="18" charset="0"/>
              </a:rPr>
              <a:t>Ecole inclusive à St Thomas – rentrée 2020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8257F6C-3F46-4A60-9F9A-C683E5257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3758" y="2804966"/>
            <a:ext cx="1836734" cy="15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3AD462-FB52-4BA1-BE56-3C863B023536}"/>
              </a:ext>
            </a:extLst>
          </p:cNvPr>
          <p:cNvPicPr/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7" y="147253"/>
            <a:ext cx="11336785" cy="6550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66522F62-A729-4E60-AF94-F3E727074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875153"/>
              </p:ext>
            </p:extLst>
          </p:nvPr>
        </p:nvGraphicFramePr>
        <p:xfrm>
          <a:off x="967667" y="853440"/>
          <a:ext cx="10528916" cy="528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D2CBCB3-E99A-42F5-8D44-84E482F1EACD}"/>
              </a:ext>
            </a:extLst>
          </p:cNvPr>
          <p:cNvSpPr/>
          <p:nvPr/>
        </p:nvSpPr>
        <p:spPr>
          <a:xfrm>
            <a:off x="3212294" y="152268"/>
            <a:ext cx="5234766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u="sng" dirty="0">
                <a:solidFill>
                  <a:srgbClr val="FF0066"/>
                </a:solidFill>
                <a:latin typeface="Bodoni MT Black" panose="02070A03080606020203" pitchFamily="18" charset="0"/>
              </a:rPr>
              <a:t>Ecole inclusive à St Thomas – rentrée 2020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F75048-A7E6-40CA-B464-E14CA0187C14}"/>
              </a:ext>
            </a:extLst>
          </p:cNvPr>
          <p:cNvSpPr txBox="1"/>
          <p:nvPr/>
        </p:nvSpPr>
        <p:spPr>
          <a:xfrm>
            <a:off x="3074126" y="1043731"/>
            <a:ext cx="65314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Pratiques inclusives </a:t>
            </a:r>
            <a:r>
              <a:rPr lang="fr-FR" sz="2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Les projets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/>
              <a:t>Les formations </a:t>
            </a:r>
            <a:endParaRPr lang="fr-FR" b="1" u="sng" dirty="0"/>
          </a:p>
          <a:p>
            <a:pPr lvl="2"/>
            <a:r>
              <a:rPr lang="fr-FR" dirty="0"/>
              <a:t>-  FORMIRIS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DDEC 92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… </a:t>
            </a: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Les actions :</a:t>
            </a:r>
            <a:endParaRPr lang="fr-FR" b="1" u="sng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b="1" u="sng" dirty="0"/>
              <a:t>Coopérer : </a:t>
            </a:r>
            <a:r>
              <a:rPr lang="fr-FR" dirty="0"/>
              <a:t>partager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b="1" u="sng" dirty="0"/>
              <a:t>Collaborer </a:t>
            </a:r>
            <a:r>
              <a:rPr lang="fr-FR" dirty="0"/>
              <a:t> : partager pour construire  une action commune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Les partenariats avec les familles </a:t>
            </a:r>
          </a:p>
          <a:p>
            <a:pPr algn="ctr"/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007C33-DD1B-45FB-9EEC-23C3D45C6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961" y="1629463"/>
            <a:ext cx="1601528" cy="18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1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3AD462-FB52-4BA1-BE56-3C863B023536}"/>
              </a:ext>
            </a:extLst>
          </p:cNvPr>
          <p:cNvPicPr/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7" y="152268"/>
            <a:ext cx="11336785" cy="6550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AB5D408-CC88-4764-A671-E3454ADCCF98}"/>
              </a:ext>
            </a:extLst>
          </p:cNvPr>
          <p:cNvGrpSpPr/>
          <p:nvPr/>
        </p:nvGrpSpPr>
        <p:grpSpPr>
          <a:xfrm>
            <a:off x="2041864" y="1297238"/>
            <a:ext cx="8318377" cy="4762293"/>
            <a:chOff x="4981303" y="4450080"/>
            <a:chExt cx="3357802" cy="1688252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2F9292AE-0FC2-49B8-BD67-D7994D49BDC7}"/>
                </a:ext>
              </a:extLst>
            </p:cNvPr>
            <p:cNvSpPr/>
            <p:nvPr/>
          </p:nvSpPr>
          <p:spPr>
            <a:xfrm>
              <a:off x="4981303" y="4450080"/>
              <a:ext cx="3357802" cy="1688252"/>
            </a:xfrm>
            <a:custGeom>
              <a:avLst/>
              <a:gdLst>
                <a:gd name="connsiteX0" fmla="*/ 0 w 4213962"/>
                <a:gd name="connsiteY0" fmla="*/ 2106981 h 4213962"/>
                <a:gd name="connsiteX1" fmla="*/ 2106981 w 4213962"/>
                <a:gd name="connsiteY1" fmla="*/ 0 h 4213962"/>
                <a:gd name="connsiteX2" fmla="*/ 4213962 w 4213962"/>
                <a:gd name="connsiteY2" fmla="*/ 2106981 h 4213962"/>
                <a:gd name="connsiteX3" fmla="*/ 2106981 w 4213962"/>
                <a:gd name="connsiteY3" fmla="*/ 4213962 h 4213962"/>
                <a:gd name="connsiteX4" fmla="*/ 0 w 4213962"/>
                <a:gd name="connsiteY4" fmla="*/ 2106981 h 42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3962" h="4213962">
                  <a:moveTo>
                    <a:pt x="0" y="2106981"/>
                  </a:moveTo>
                  <a:cubicBezTo>
                    <a:pt x="0" y="943328"/>
                    <a:pt x="943328" y="0"/>
                    <a:pt x="2106981" y="0"/>
                  </a:cubicBezTo>
                  <a:cubicBezTo>
                    <a:pt x="3270634" y="0"/>
                    <a:pt x="4213962" y="943328"/>
                    <a:pt x="4213962" y="2106981"/>
                  </a:cubicBezTo>
                  <a:cubicBezTo>
                    <a:pt x="4213962" y="3270634"/>
                    <a:pt x="3270634" y="4213962"/>
                    <a:pt x="2106981" y="4213962"/>
                  </a:cubicBezTo>
                  <a:cubicBezTo>
                    <a:pt x="943328" y="4213962"/>
                    <a:pt x="0" y="3270634"/>
                    <a:pt x="0" y="2106981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6578" tIns="320535" rIns="1276577" bIns="356528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1" dirty="0">
                  <a:solidFill>
                    <a:schemeClr val="tx1"/>
                  </a:solidFill>
                </a:rPr>
                <a:t>Pratiques Inclusives </a:t>
              </a:r>
              <a:endParaRPr lang="fr-FR" sz="11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142D3A2-C902-4973-A9FC-D3F8055227E1}"/>
                </a:ext>
              </a:extLst>
            </p:cNvPr>
            <p:cNvSpPr/>
            <p:nvPr/>
          </p:nvSpPr>
          <p:spPr>
            <a:xfrm>
              <a:off x="5629237" y="4849382"/>
              <a:ext cx="2283423" cy="1288950"/>
            </a:xfrm>
            <a:custGeom>
              <a:avLst/>
              <a:gdLst>
                <a:gd name="connsiteX0" fmla="*/ 0 w 3470322"/>
                <a:gd name="connsiteY0" fmla="*/ 1735161 h 3470322"/>
                <a:gd name="connsiteX1" fmla="*/ 1735161 w 3470322"/>
                <a:gd name="connsiteY1" fmla="*/ 0 h 3470322"/>
                <a:gd name="connsiteX2" fmla="*/ 3470322 w 3470322"/>
                <a:gd name="connsiteY2" fmla="*/ 1735161 h 3470322"/>
                <a:gd name="connsiteX3" fmla="*/ 1735161 w 3470322"/>
                <a:gd name="connsiteY3" fmla="*/ 3470322 h 3470322"/>
                <a:gd name="connsiteX4" fmla="*/ 0 w 3470322"/>
                <a:gd name="connsiteY4" fmla="*/ 1735161 h 347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322" h="3470322">
                  <a:moveTo>
                    <a:pt x="0" y="1735161"/>
                  </a:moveTo>
                  <a:cubicBezTo>
                    <a:pt x="0" y="776858"/>
                    <a:pt x="776858" y="0"/>
                    <a:pt x="1735161" y="0"/>
                  </a:cubicBezTo>
                  <a:cubicBezTo>
                    <a:pt x="2693464" y="0"/>
                    <a:pt x="3470322" y="776858"/>
                    <a:pt x="3470322" y="1735161"/>
                  </a:cubicBezTo>
                  <a:cubicBezTo>
                    <a:pt x="3470322" y="2693464"/>
                    <a:pt x="2693464" y="3470322"/>
                    <a:pt x="1735161" y="3470322"/>
                  </a:cubicBezTo>
                  <a:cubicBezTo>
                    <a:pt x="776858" y="3470322"/>
                    <a:pt x="0" y="2693464"/>
                    <a:pt x="0" y="1735161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5448" tIns="317685" rIns="915447" bIns="283019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1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1" kern="1200" dirty="0">
                  <a:solidFill>
                    <a:schemeClr val="tx1"/>
                  </a:solidFill>
                </a:rPr>
                <a:t>ÉLEVES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100" b="1" dirty="0">
                <a:solidFill>
                  <a:schemeClr val="tx1"/>
                </a:solidFill>
              </a:endParaRP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 </a:t>
              </a: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0E82A51-E4A0-40CE-BD77-DAD9B0BA7966}"/>
                </a:ext>
              </a:extLst>
            </p:cNvPr>
            <p:cNvSpPr/>
            <p:nvPr/>
          </p:nvSpPr>
          <p:spPr>
            <a:xfrm>
              <a:off x="5980052" y="5510676"/>
              <a:ext cx="1615413" cy="627656"/>
            </a:xfrm>
            <a:custGeom>
              <a:avLst/>
              <a:gdLst>
                <a:gd name="connsiteX0" fmla="*/ 0 w 2726681"/>
                <a:gd name="connsiteY0" fmla="*/ 1363341 h 2726681"/>
                <a:gd name="connsiteX1" fmla="*/ 1363341 w 2726681"/>
                <a:gd name="connsiteY1" fmla="*/ 0 h 2726681"/>
                <a:gd name="connsiteX2" fmla="*/ 2726682 w 2726681"/>
                <a:gd name="connsiteY2" fmla="*/ 1363341 h 2726681"/>
                <a:gd name="connsiteX3" fmla="*/ 1363341 w 2726681"/>
                <a:gd name="connsiteY3" fmla="*/ 2726682 h 2726681"/>
                <a:gd name="connsiteX4" fmla="*/ 0 w 2726681"/>
                <a:gd name="connsiteY4" fmla="*/ 1363341 h 272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681" h="2726681">
                  <a:moveTo>
                    <a:pt x="0" y="1363341"/>
                  </a:moveTo>
                  <a:cubicBezTo>
                    <a:pt x="0" y="610389"/>
                    <a:pt x="610389" y="0"/>
                    <a:pt x="1363341" y="0"/>
                  </a:cubicBezTo>
                  <a:cubicBezTo>
                    <a:pt x="2116293" y="0"/>
                    <a:pt x="2726682" y="610389"/>
                    <a:pt x="2726682" y="1363341"/>
                  </a:cubicBezTo>
                  <a:cubicBezTo>
                    <a:pt x="2726682" y="2116293"/>
                    <a:pt x="2116293" y="2726682"/>
                    <a:pt x="1363341" y="2726682"/>
                  </a:cubicBezTo>
                  <a:cubicBezTo>
                    <a:pt x="610389" y="2726682"/>
                    <a:pt x="0" y="2116293"/>
                    <a:pt x="0" y="1363341"/>
                  </a:cubicBez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5368" tIns="323633" rIns="705369" bIns="20687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1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1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1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1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100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Communauté éducative </a:t>
              </a: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1D0A18E-3C40-4E55-B246-E87038A0C7D3}"/>
                </a:ext>
              </a:extLst>
            </p:cNvPr>
            <p:cNvSpPr/>
            <p:nvPr/>
          </p:nvSpPr>
          <p:spPr>
            <a:xfrm>
              <a:off x="6241373" y="5746714"/>
              <a:ext cx="982271" cy="391618"/>
            </a:xfrm>
            <a:custGeom>
              <a:avLst/>
              <a:gdLst>
                <a:gd name="connsiteX0" fmla="*/ 0 w 1983041"/>
                <a:gd name="connsiteY0" fmla="*/ 991521 h 1983041"/>
                <a:gd name="connsiteX1" fmla="*/ 991521 w 1983041"/>
                <a:gd name="connsiteY1" fmla="*/ 0 h 1983041"/>
                <a:gd name="connsiteX2" fmla="*/ 1983042 w 1983041"/>
                <a:gd name="connsiteY2" fmla="*/ 991521 h 1983041"/>
                <a:gd name="connsiteX3" fmla="*/ 991521 w 1983041"/>
                <a:gd name="connsiteY3" fmla="*/ 1983042 h 1983041"/>
                <a:gd name="connsiteX4" fmla="*/ 0 w 1983041"/>
                <a:gd name="connsiteY4" fmla="*/ 991521 h 198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041" h="1983041">
                  <a:moveTo>
                    <a:pt x="0" y="991521"/>
                  </a:moveTo>
                  <a:cubicBezTo>
                    <a:pt x="0" y="443919"/>
                    <a:pt x="443919" y="0"/>
                    <a:pt x="991521" y="0"/>
                  </a:cubicBezTo>
                  <a:cubicBezTo>
                    <a:pt x="1539123" y="0"/>
                    <a:pt x="1983042" y="443919"/>
                    <a:pt x="1983042" y="991521"/>
                  </a:cubicBezTo>
                  <a:cubicBezTo>
                    <a:pt x="1983042" y="1539123"/>
                    <a:pt x="1539123" y="1983042"/>
                    <a:pt x="991521" y="1983042"/>
                  </a:cubicBezTo>
                  <a:cubicBezTo>
                    <a:pt x="443919" y="1983042"/>
                    <a:pt x="0" y="1539123"/>
                    <a:pt x="0" y="991521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642" tIns="573993" rIns="368642" bIns="57399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/>
                <a:t>Historique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D2CBCB3-E99A-42F5-8D44-84E482F1EACD}"/>
              </a:ext>
            </a:extLst>
          </p:cNvPr>
          <p:cNvSpPr/>
          <p:nvPr/>
        </p:nvSpPr>
        <p:spPr>
          <a:xfrm>
            <a:off x="3212294" y="152268"/>
            <a:ext cx="5234766" cy="567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u="sng" dirty="0">
                <a:solidFill>
                  <a:srgbClr val="FF0066"/>
                </a:solidFill>
                <a:latin typeface="Bodoni MT Black" panose="02070A03080606020203" pitchFamily="18" charset="0"/>
              </a:rPr>
              <a:t>Ecole inclusive à St Thomas – rentrée 2020</a:t>
            </a:r>
          </a:p>
        </p:txBody>
      </p:sp>
      <p:pic>
        <p:nvPicPr>
          <p:cNvPr id="12" name="Espace réservé du contenu 3" descr="E:\12047723-designstyle-pixels-o.png">
            <a:extLst>
              <a:ext uri="{FF2B5EF4-FFF2-40B4-BE49-F238E27FC236}">
                <a16:creationId xmlns:a16="http://schemas.microsoft.com/office/drawing/2014/main" id="{BECACE3A-EE91-483A-BE3A-3A12144A36BA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5670">
            <a:off x="5510590" y="2959690"/>
            <a:ext cx="2012913" cy="11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92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17740" y="802955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600" b="1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U</a:t>
            </a:r>
            <a:r>
              <a:rPr lang="fr-FR" sz="36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nité </a:t>
            </a:r>
            <a:r>
              <a:rPr lang="fr-FR" sz="3600" b="1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L</a:t>
            </a:r>
            <a:r>
              <a:rPr lang="fr-FR" sz="36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ocalisée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6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pour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6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l’</a:t>
            </a:r>
            <a:r>
              <a:rPr lang="fr-FR" sz="36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I</a:t>
            </a:r>
            <a:r>
              <a:rPr lang="fr-FR" sz="36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nclusion </a:t>
            </a:r>
            <a:r>
              <a:rPr lang="fr-FR" sz="3600" b="1" kern="1200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lang="fr-FR" sz="3600" b="1" kern="12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colaire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36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Espace réservé du contenu 3" descr="E:\12047723-designstyle-pixels-o.pn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 rot="21600000">
            <a:off x="338328" y="2860392"/>
            <a:ext cx="4142232" cy="206075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621072" y="2421683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fr-FR" sz="2000" i="1" u="sng" dirty="0">
                <a:solidFill>
                  <a:srgbClr val="000000"/>
                </a:solidFill>
                <a:latin typeface="Abadi" panose="020B0604020104020204" pitchFamily="34" charset="0"/>
              </a:rPr>
              <a:t>Ce n’est pas une classe !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solidFill>
                  <a:srgbClr val="000000"/>
                </a:solidFill>
                <a:latin typeface="Abadi" panose="020B0604020104020204" pitchFamily="34" charset="0"/>
              </a:rPr>
              <a:t>=</a:t>
            </a: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 dispositif d’aide pour  la scolarisation des   élèves en situation de   handicap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solidFill>
                  <a:srgbClr val="000000"/>
                </a:solidFill>
                <a:latin typeface="Abadi" panose="020B0604020104020204" pitchFamily="34" charset="0"/>
              </a:rPr>
              <a:t>=</a:t>
            </a: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 classe de référence  </a:t>
            </a:r>
            <a:r>
              <a:rPr lang="fr-FR" sz="2000" i="1" dirty="0">
                <a:solidFill>
                  <a:srgbClr val="000000"/>
                </a:solidFill>
                <a:latin typeface="Abadi" panose="020B0604020104020204" pitchFamily="34" charset="0"/>
              </a:rPr>
              <a:t>( inclusions)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38267" y="802955"/>
            <a:ext cx="4333814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+mj-cs"/>
              </a:rPr>
              <a:t>O</a:t>
            </a:r>
            <a:r>
              <a:rPr lang="en-US" sz="3600" u="sng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BJECTIFS</a:t>
            </a:r>
          </a:p>
        </p:txBody>
      </p:sp>
      <p:sp>
        <p:nvSpPr>
          <p:cNvPr id="19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Espace réservé du contenu 3" descr="E:\12047723-designstyle-pixels-o.pn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 rot="21600000">
            <a:off x="239972" y="572560"/>
            <a:ext cx="3298594" cy="1641049"/>
          </a:xfrm>
          <a:prstGeom prst="rect">
            <a:avLst/>
          </a:prstGeom>
          <a:noFill/>
        </p:spPr>
      </p:pic>
      <p:pic>
        <p:nvPicPr>
          <p:cNvPr id="10" name="Image 9" descr="RÃ©sultat de recherche d'images pour &quot;dessin partenaire&quot;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9972" y="5103983"/>
            <a:ext cx="2334437" cy="1266432"/>
          </a:xfrm>
          <a:prstGeom prst="rect">
            <a:avLst/>
          </a:prstGeom>
        </p:spPr>
      </p:pic>
      <p:pic>
        <p:nvPicPr>
          <p:cNvPr id="9" name="Image 8" descr="Image associÃ©e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68031" y="3392970"/>
            <a:ext cx="1785723" cy="17126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83095" y="2421683"/>
            <a:ext cx="4898078" cy="3134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u="sng" dirty="0">
              <a:solidFill>
                <a:srgbClr val="000000"/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Permettre une scolarité adaptée en milieu ordinaire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 Élaborer le PPO et le projet de vie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badi" panose="020B0604020104020204" pitchFamily="34" charset="0"/>
              </a:rPr>
              <a:t> Favoriser le partenariat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94105" y="802955"/>
            <a:ext cx="4977976" cy="1455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F</a:t>
            </a:r>
            <a:r>
              <a:rPr lang="en-US" sz="3600" dirty="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</a:rPr>
              <a:t>INALITÉS</a:t>
            </a:r>
          </a:p>
        </p:txBody>
      </p:sp>
      <p:sp>
        <p:nvSpPr>
          <p:cNvPr id="17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Espace réservé du contenu 3" descr="E:\12047723-designstyle-pixels-o.pn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 rot="21600000">
            <a:off x="2441496" y="263749"/>
            <a:ext cx="2532690" cy="1260012"/>
          </a:xfrm>
          <a:prstGeom prst="rect">
            <a:avLst/>
          </a:prstGeom>
          <a:noFill/>
        </p:spPr>
      </p:pic>
      <p:sp>
        <p:nvSpPr>
          <p:cNvPr id="19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Image 7" descr="RÃ©sultat de recherche d'images pour &quot;image diplome&quot;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1732" y="3970024"/>
            <a:ext cx="3759105" cy="24810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S.C.C.C ( cycle 2,3 et 4)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C.F.G, D.N.B pro., D.N.B.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Orientation </a:t>
            </a: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: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 CAP ( avec/sans ULIS)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CFA 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Impro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409</Words>
  <Application>Microsoft Office PowerPoint</Application>
  <PresentationFormat>Grand écran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Abadi</vt:lpstr>
      <vt:lpstr>Arial</vt:lpstr>
      <vt:lpstr>Bodoni MT Black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MARLIN Cécile</dc:creator>
  <cp:lastModifiedBy>MARLIN Cécile</cp:lastModifiedBy>
  <cp:revision>5</cp:revision>
  <dcterms:created xsi:type="dcterms:W3CDTF">2020-08-31T20:08:27Z</dcterms:created>
  <dcterms:modified xsi:type="dcterms:W3CDTF">2020-08-31T20:35:04Z</dcterms:modified>
</cp:coreProperties>
</file>